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68"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67"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A9CC2-7893-4826-BFAD-F333D44E409A}" type="datetimeFigureOut">
              <a:rPr lang="en-GB" smtClean="0"/>
              <a:t>27/02/2014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780B7-89A9-45DC-A1C2-0C872EAAD8DF}"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They’re all </a:t>
            </a:r>
            <a:r>
              <a:rPr lang="en-GB" dirty="0" err="1" smtClean="0"/>
              <a:t>Islamaphobes</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who is it?</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45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They’re all </a:t>
            </a:r>
            <a:r>
              <a:rPr lang="en-GB" dirty="0" err="1" smtClean="0"/>
              <a:t>Islamaphobes</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Wait for it:</a:t>
            </a:r>
          </a:p>
          <a:p>
            <a:r>
              <a:rPr lang="en-GB" dirty="0" smtClean="0"/>
              <a:t>General al-</a:t>
            </a:r>
            <a:r>
              <a:rPr lang="en-GB" dirty="0" err="1" smtClean="0"/>
              <a:t>sisi</a:t>
            </a:r>
            <a:r>
              <a:rPr lang="en-GB" baseline="0" dirty="0" smtClean="0"/>
              <a:t> or</a:t>
            </a:r>
            <a:r>
              <a:rPr lang="en-GB" dirty="0" smtClean="0"/>
              <a:t> The </a:t>
            </a:r>
            <a:r>
              <a:rPr lang="en-GB" dirty="0" err="1" smtClean="0"/>
              <a:t>Khalifa</a:t>
            </a:r>
            <a:r>
              <a:rPr lang="en-GB" dirty="0" smtClean="0"/>
              <a:t> clan</a:t>
            </a:r>
            <a:r>
              <a:rPr lang="en-GB" baseline="0" dirty="0" smtClean="0"/>
              <a:t> in Bahrain</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They’re all </a:t>
            </a:r>
            <a:r>
              <a:rPr lang="en-GB" dirty="0" err="1" smtClean="0"/>
              <a:t>Islamaphobes</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19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Wait for it:</a:t>
            </a:r>
          </a:p>
          <a:p>
            <a:r>
              <a:rPr lang="en-GB" dirty="0" smtClean="0"/>
              <a:t>Pamela Geller, Daniel Pipes, Dave</a:t>
            </a:r>
            <a:r>
              <a:rPr lang="en-GB" baseline="0" dirty="0" smtClean="0"/>
              <a:t> </a:t>
            </a:r>
            <a:r>
              <a:rPr lang="en-GB" baseline="0" dirty="0" err="1" smtClean="0"/>
              <a:t>Agema</a:t>
            </a:r>
            <a:r>
              <a:rPr lang="en-GB" baseline="0" dirty="0" smtClean="0"/>
              <a:t>, or Stephen Harper</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25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They’re all </a:t>
            </a:r>
            <a:r>
              <a:rPr lang="en-GB" dirty="0" err="1" smtClean="0"/>
              <a:t>Islamaphobes</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28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Wait for it:</a:t>
            </a:r>
          </a:p>
          <a:p>
            <a:r>
              <a:rPr lang="en-GB" dirty="0" err="1" smtClean="0"/>
              <a:t>Aung</a:t>
            </a:r>
            <a:r>
              <a:rPr lang="en-GB" dirty="0" smtClean="0"/>
              <a:t> San </a:t>
            </a:r>
            <a:r>
              <a:rPr lang="en-GB" dirty="0" err="1" smtClean="0"/>
              <a:t>Suu</a:t>
            </a:r>
            <a:r>
              <a:rPr lang="en-GB" dirty="0" smtClean="0"/>
              <a:t> </a:t>
            </a:r>
            <a:r>
              <a:rPr lang="en-GB" dirty="0" err="1" smtClean="0"/>
              <a:t>Kyi</a:t>
            </a:r>
            <a:r>
              <a:rPr lang="en-GB" dirty="0" smtClean="0"/>
              <a:t>,</a:t>
            </a:r>
            <a:r>
              <a:rPr lang="en-GB" baseline="0" dirty="0" smtClean="0"/>
              <a:t> Tony Abbott, Cory </a:t>
            </a:r>
            <a:r>
              <a:rPr lang="en-GB" baseline="0" dirty="0" err="1" smtClean="0"/>
              <a:t>Bernardi</a:t>
            </a:r>
            <a:r>
              <a:rPr lang="en-GB" baseline="0" dirty="0" smtClean="0"/>
              <a:t>, or Shin </a:t>
            </a:r>
            <a:r>
              <a:rPr lang="en-GB" baseline="0" dirty="0" err="1" smtClean="0"/>
              <a:t>Wirathu</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34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They’re all </a:t>
            </a:r>
            <a:r>
              <a:rPr lang="en-GB" dirty="0" err="1" smtClean="0"/>
              <a:t>Islamaphobes</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37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Wait for it:</a:t>
            </a:r>
          </a:p>
          <a:p>
            <a:r>
              <a:rPr lang="en-GB" dirty="0" smtClean="0"/>
              <a:t>Douglas Murray, Theresa</a:t>
            </a:r>
            <a:r>
              <a:rPr lang="en-GB" baseline="0" dirty="0" smtClean="0"/>
              <a:t> May, </a:t>
            </a:r>
            <a:r>
              <a:rPr lang="en-GB" baseline="0" dirty="0" err="1" smtClean="0"/>
              <a:t>Majid</a:t>
            </a:r>
            <a:r>
              <a:rPr lang="en-GB" baseline="0" dirty="0" smtClean="0"/>
              <a:t> </a:t>
            </a:r>
            <a:r>
              <a:rPr lang="en-GB" baseline="0" dirty="0" err="1" smtClean="0"/>
              <a:t>Nawaz</a:t>
            </a:r>
            <a:r>
              <a:rPr lang="en-GB" baseline="0" dirty="0" smtClean="0"/>
              <a:t> or </a:t>
            </a:r>
            <a:r>
              <a:rPr lang="en-GB" baseline="0" dirty="0" err="1" smtClean="0"/>
              <a:t>Raheem</a:t>
            </a:r>
            <a:r>
              <a:rPr lang="en-GB" baseline="0" dirty="0" smtClean="0"/>
              <a:t> </a:t>
            </a:r>
            <a:r>
              <a:rPr lang="en-GB" baseline="0" dirty="0" err="1" smtClean="0"/>
              <a:t>Kassam</a:t>
            </a:r>
            <a:endParaRPr lang="en-GB" dirty="0"/>
          </a:p>
        </p:txBody>
      </p:sp>
      <p:sp>
        <p:nvSpPr>
          <p:cNvPr id="4" name="Slide Number Placeholder 3"/>
          <p:cNvSpPr>
            <a:spLocks noGrp="1"/>
          </p:cNvSpPr>
          <p:nvPr>
            <p:ph type="sldNum" sz="quarter" idx="10"/>
          </p:nvPr>
        </p:nvSpPr>
        <p:spPr/>
        <p:txBody>
          <a:bodyPr/>
          <a:lstStyle/>
          <a:p>
            <a:fld id="{0A96AD88-F651-456E-846B-8B8D998102BC}" type="slidenum">
              <a:rPr lang="en-GB" smtClean="0"/>
              <a:pPr/>
              <a:t>43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798094-CC4B-4CAF-A74E-8A5353EF225A}"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98094-CC4B-4CAF-A74E-8A5353EF225A}"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98094-CC4B-4CAF-A74E-8A5353EF225A}"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98094-CC4B-4CAF-A74E-8A5353EF225A}"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98094-CC4B-4CAF-A74E-8A5353EF225A}"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798094-CC4B-4CAF-A74E-8A5353EF225A}" type="datetimeFigureOut">
              <a:rPr lang="en-GB" smtClean="0"/>
              <a:t>27/02/2014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798094-CC4B-4CAF-A74E-8A5353EF225A}" type="datetimeFigureOut">
              <a:rPr lang="en-GB" smtClean="0"/>
              <a:t>27/02/2014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798094-CC4B-4CAF-A74E-8A5353EF225A}" type="datetimeFigureOut">
              <a:rPr lang="en-GB" smtClean="0"/>
              <a:t>27/02/2014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98094-CC4B-4CAF-A74E-8A5353EF225A}" type="datetimeFigureOut">
              <a:rPr lang="en-GB" smtClean="0"/>
              <a:t>27/02/2014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98094-CC4B-4CAF-A74E-8A5353EF225A}" type="datetimeFigureOut">
              <a:rPr lang="en-GB" smtClean="0"/>
              <a:t>27/02/2014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98094-CC4B-4CAF-A74E-8A5353EF225A}" type="datetimeFigureOut">
              <a:rPr lang="en-GB" smtClean="0"/>
              <a:t>27/02/2014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C0B1EE-B57B-455A-BEFE-C7D5AE5242D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98094-CC4B-4CAF-A74E-8A5353EF225A}" type="datetimeFigureOut">
              <a:rPr lang="en-GB" smtClean="0"/>
              <a:t>27/02/2014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0B1EE-B57B-455A-BEFE-C7D5AE5242D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20.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30.jpeg"/><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b="1" dirty="0" smtClean="0">
                <a:solidFill>
                  <a:schemeClr val="tx1"/>
                </a:solidFill>
              </a:rPr>
              <a:t>Europe &amp; Central Asia</a:t>
            </a:r>
            <a:endParaRPr lang="en-GB" sz="4800" b="1"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520" y="-72902"/>
            <a:ext cx="9252520" cy="7012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Geert Wilders</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pic>
        <p:nvPicPr>
          <p:cNvPr id="4" name="Picture 3" descr="WINNER_wilderspengroot.jpg"/>
          <p:cNvPicPr>
            <a:picLocks noChangeAspect="1"/>
          </p:cNvPicPr>
          <p:nvPr/>
        </p:nvPicPr>
        <p:blipFill>
          <a:blip r:embed="rId3" cstate="print"/>
          <a:stretch>
            <a:fillRect/>
          </a:stretch>
        </p:blipFill>
        <p:spPr>
          <a:xfrm>
            <a:off x="785786" y="785794"/>
            <a:ext cx="7645327" cy="515364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b="1" dirty="0" smtClean="0">
                <a:solidFill>
                  <a:schemeClr val="tx1"/>
                </a:solidFill>
              </a:rPr>
              <a:t>Middle East and Africa</a:t>
            </a:r>
            <a:endParaRPr lang="en-GB" sz="4800" b="1"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fontScale="92500" lnSpcReduction="10000"/>
          </a:bodyPr>
          <a:lstStyle/>
          <a:p>
            <a:pPr algn="ctr"/>
            <a:r>
              <a:rPr lang="en-GB" sz="4800" dirty="0" smtClean="0">
                <a:solidFill>
                  <a:schemeClr val="tx1"/>
                </a:solidFill>
              </a:rPr>
              <a:t>The Nominees</a:t>
            </a:r>
          </a:p>
          <a:p>
            <a:pPr algn="ctr"/>
            <a:r>
              <a:rPr lang="en-GB" sz="4800" dirty="0" smtClean="0">
                <a:solidFill>
                  <a:schemeClr val="tx1"/>
                </a:solidFill>
              </a:rPr>
              <a:t>In no particular order</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rmAutofit/>
          </a:bodyPr>
          <a:lstStyle/>
          <a:p>
            <a:pPr lvl="1">
              <a:buNone/>
            </a:pPr>
            <a:endParaRPr lang="en-GB" dirty="0" smtClean="0"/>
          </a:p>
          <a:p>
            <a:pPr>
              <a:buNone/>
            </a:pPr>
            <a:r>
              <a:rPr lang="en-GB" sz="1800" dirty="0" smtClean="0"/>
              <a:t>	</a:t>
            </a:r>
          </a:p>
          <a:p>
            <a:pPr>
              <a:buNone/>
            </a:pPr>
            <a:endParaRPr lang="en-GB" sz="1800" b="1" dirty="0"/>
          </a:p>
          <a:p>
            <a:pPr>
              <a:buNone/>
            </a:pPr>
            <a:endParaRPr lang="en-GB" sz="1800" b="1" dirty="0" smtClean="0"/>
          </a:p>
          <a:p>
            <a:pPr>
              <a:buNone/>
            </a:pPr>
            <a:endParaRPr lang="en-GB" sz="1800" b="1" dirty="0"/>
          </a:p>
          <a:p>
            <a:pPr>
              <a:buNone/>
            </a:pPr>
            <a:endParaRPr lang="en-GB" sz="1800" b="1" dirty="0"/>
          </a:p>
          <a:p>
            <a:pPr>
              <a:buNone/>
            </a:pPr>
            <a:r>
              <a:rPr lang="en-GB" sz="1800" b="1" dirty="0" smtClean="0"/>
              <a:t>	</a:t>
            </a:r>
            <a:r>
              <a:rPr lang="en-GB" b="1" dirty="0" smtClean="0"/>
              <a:t>General </a:t>
            </a:r>
            <a:r>
              <a:rPr lang="en-GB" b="1" dirty="0"/>
              <a:t>al-</a:t>
            </a:r>
            <a:r>
              <a:rPr lang="en-GB" b="1" dirty="0" err="1"/>
              <a:t>Sisi</a:t>
            </a:r>
            <a:r>
              <a:rPr lang="en-GB" b="1" dirty="0"/>
              <a:t> (Egypt)</a:t>
            </a:r>
          </a:p>
          <a:p>
            <a:endParaRPr lang="en-GB" sz="1800" dirty="0" smtClean="0"/>
          </a:p>
          <a:p>
            <a:pPr>
              <a:buNone/>
            </a:pPr>
            <a:r>
              <a:rPr lang="en-GB" sz="1800" dirty="0"/>
              <a:t>	</a:t>
            </a:r>
            <a:r>
              <a:rPr lang="en-GB" sz="1800" dirty="0" smtClean="0"/>
              <a:t>- For </a:t>
            </a:r>
            <a:r>
              <a:rPr lang="en-GB" sz="1800" dirty="0"/>
              <a:t>demonising the Muslim Brotherhood as terrorists and using that as a justification for the killing, tortures and arrests of thousands since the military coup in summer 2013.</a:t>
            </a:r>
          </a:p>
          <a:p>
            <a:endParaRPr lang="en-GB" dirty="0"/>
          </a:p>
          <a:p>
            <a:endParaRPr lang="en-GB" sz="2800" dirty="0"/>
          </a:p>
          <a:p>
            <a:pPr lvl="1">
              <a:buNone/>
            </a:pPr>
            <a:r>
              <a:rPr lang="en-GB" b="1" dirty="0" smtClean="0"/>
              <a:t> </a:t>
            </a:r>
            <a:endParaRPr lang="en-GB"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General al-sisi.jpg"/>
          <p:cNvPicPr>
            <a:picLocks noChangeAspect="1"/>
          </p:cNvPicPr>
          <p:nvPr/>
        </p:nvPicPr>
        <p:blipFill>
          <a:blip r:embed="rId3" cstate="print"/>
          <a:stretch>
            <a:fillRect/>
          </a:stretch>
        </p:blipFill>
        <p:spPr>
          <a:xfrm>
            <a:off x="142844" y="1285884"/>
            <a:ext cx="4667251" cy="35004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rmAutofit/>
          </a:bodyPr>
          <a:lstStyle/>
          <a:p>
            <a:pPr lvl="1">
              <a:buNone/>
            </a:pPr>
            <a:endParaRPr lang="en-GB" dirty="0" smtClean="0"/>
          </a:p>
          <a:p>
            <a:pPr>
              <a:buNone/>
            </a:pPr>
            <a:r>
              <a:rPr lang="en-GB" sz="1800" dirty="0" smtClean="0"/>
              <a:t>	</a:t>
            </a:r>
          </a:p>
          <a:p>
            <a:pPr>
              <a:buNone/>
            </a:pPr>
            <a:endParaRPr lang="en-GB" sz="1800" b="1" dirty="0"/>
          </a:p>
          <a:p>
            <a:pPr>
              <a:buNone/>
            </a:pPr>
            <a:endParaRPr lang="en-GB" sz="1800" b="1" dirty="0" smtClean="0"/>
          </a:p>
          <a:p>
            <a:pPr>
              <a:buNone/>
            </a:pPr>
            <a:endParaRPr lang="en-GB" sz="1800" b="1" dirty="0"/>
          </a:p>
          <a:p>
            <a:pPr>
              <a:buNone/>
            </a:pPr>
            <a:endParaRPr lang="en-GB" sz="1800" b="1" dirty="0"/>
          </a:p>
          <a:p>
            <a:pPr>
              <a:buNone/>
            </a:pPr>
            <a:r>
              <a:rPr lang="en-GB" sz="1800" b="1" dirty="0" smtClean="0"/>
              <a:t>	</a:t>
            </a:r>
            <a:r>
              <a:rPr lang="en-GB" sz="2800" b="1" dirty="0" smtClean="0"/>
              <a:t>Al </a:t>
            </a:r>
            <a:r>
              <a:rPr lang="en-GB" sz="2800" b="1" dirty="0" err="1" smtClean="0"/>
              <a:t>Khalifa</a:t>
            </a:r>
            <a:r>
              <a:rPr lang="en-GB" sz="2800" b="1" dirty="0" smtClean="0"/>
              <a:t> Clan (Bahrain)</a:t>
            </a:r>
          </a:p>
          <a:p>
            <a:pPr>
              <a:buNone/>
            </a:pPr>
            <a:endParaRPr lang="en-GB" sz="1800" b="1" dirty="0"/>
          </a:p>
          <a:p>
            <a:pPr>
              <a:buNone/>
            </a:pPr>
            <a:r>
              <a:rPr lang="en-GB" sz="1800" dirty="0" smtClean="0"/>
              <a:t>	- For </a:t>
            </a:r>
            <a:r>
              <a:rPr lang="en-GB" sz="1800" dirty="0"/>
              <a:t>targeting Islamic centres, mosques and Imams of all backgrounds in their attempt to quell the Pearl revolution.</a:t>
            </a:r>
          </a:p>
          <a:p>
            <a:pPr>
              <a:buNone/>
            </a:pPr>
            <a:endParaRPr lang="en-GB" sz="1800" dirty="0"/>
          </a:p>
          <a:p>
            <a:endParaRPr lang="en-GB" dirty="0"/>
          </a:p>
          <a:p>
            <a:endParaRPr lang="en-GB" sz="2800" dirty="0"/>
          </a:p>
          <a:p>
            <a:pPr lvl="1">
              <a:buNone/>
            </a:pPr>
            <a:r>
              <a:rPr lang="en-GB" b="1" dirty="0" smtClean="0"/>
              <a:t> </a:t>
            </a:r>
            <a:endParaRPr lang="en-GB"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Khalid_Bin_Ahmad_Bin_Mohammed_Al-Khalifa_Foreign_Minister_1.jpg"/>
          <p:cNvPicPr>
            <a:picLocks noChangeAspect="1"/>
          </p:cNvPicPr>
          <p:nvPr/>
        </p:nvPicPr>
        <p:blipFill>
          <a:blip r:embed="rId3" cstate="print"/>
          <a:stretch>
            <a:fillRect/>
          </a:stretch>
        </p:blipFill>
        <p:spPr>
          <a:xfrm>
            <a:off x="214282" y="1225662"/>
            <a:ext cx="4571999" cy="30605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dirty="0" smtClean="0">
                <a:solidFill>
                  <a:schemeClr val="tx1"/>
                </a:solidFill>
              </a:rPr>
              <a:t>And the Winner is...</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One of these...</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pic>
        <p:nvPicPr>
          <p:cNvPr id="10" name="Picture 9" descr="General al-sisi.jpg"/>
          <p:cNvPicPr>
            <a:picLocks noChangeAspect="1"/>
          </p:cNvPicPr>
          <p:nvPr/>
        </p:nvPicPr>
        <p:blipFill>
          <a:blip r:embed="rId4" cstate="print"/>
          <a:stretch>
            <a:fillRect/>
          </a:stretch>
        </p:blipFill>
        <p:spPr>
          <a:xfrm>
            <a:off x="142844" y="857232"/>
            <a:ext cx="3429024" cy="2571768"/>
          </a:xfrm>
          <a:prstGeom prst="rect">
            <a:avLst/>
          </a:prstGeom>
        </p:spPr>
      </p:pic>
      <p:pic>
        <p:nvPicPr>
          <p:cNvPr id="12" name="Picture 11" descr="Khalid_Bin_Ahmad_Bin_Mohammed_Al-Khalifa_Foreign_Minister_1.jpg"/>
          <p:cNvPicPr>
            <a:picLocks noChangeAspect="1"/>
          </p:cNvPicPr>
          <p:nvPr/>
        </p:nvPicPr>
        <p:blipFill>
          <a:blip r:embed="rId5" cstate="print"/>
          <a:stretch>
            <a:fillRect/>
          </a:stretch>
        </p:blipFill>
        <p:spPr>
          <a:xfrm>
            <a:off x="5052630" y="857232"/>
            <a:ext cx="3948493" cy="264320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Al-</a:t>
            </a:r>
            <a:r>
              <a:rPr lang="en-GB" sz="4800" dirty="0" err="1" smtClean="0">
                <a:solidFill>
                  <a:schemeClr val="tx1"/>
                </a:solidFill>
              </a:rPr>
              <a:t>Sisi</a:t>
            </a:r>
            <a:r>
              <a:rPr lang="en-GB" sz="4800" dirty="0" smtClean="0">
                <a:solidFill>
                  <a:schemeClr val="tx1"/>
                </a:solidFill>
              </a:rPr>
              <a:t> (Egypt)</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pic>
        <p:nvPicPr>
          <p:cNvPr id="6" name="Picture 5" descr="General al-sisi.jpg"/>
          <p:cNvPicPr>
            <a:picLocks noChangeAspect="1"/>
          </p:cNvPicPr>
          <p:nvPr/>
        </p:nvPicPr>
        <p:blipFill>
          <a:blip r:embed="rId3" cstate="print"/>
          <a:stretch>
            <a:fillRect/>
          </a:stretch>
        </p:blipFill>
        <p:spPr>
          <a:xfrm>
            <a:off x="1285852" y="857232"/>
            <a:ext cx="6572296" cy="492922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b="1" dirty="0" smtClean="0">
                <a:solidFill>
                  <a:schemeClr val="tx1"/>
                </a:solidFill>
              </a:rPr>
              <a:t>The Americas</a:t>
            </a:r>
            <a:endParaRPr lang="en-GB" sz="4800" b="1"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fontScale="92500" lnSpcReduction="10000"/>
          </a:bodyPr>
          <a:lstStyle/>
          <a:p>
            <a:pPr algn="ctr"/>
            <a:r>
              <a:rPr lang="en-GB" sz="4800" dirty="0" smtClean="0">
                <a:solidFill>
                  <a:schemeClr val="tx1"/>
                </a:solidFill>
              </a:rPr>
              <a:t>The Nominees</a:t>
            </a:r>
          </a:p>
          <a:p>
            <a:pPr algn="ctr"/>
            <a:r>
              <a:rPr lang="en-GB" sz="4800" dirty="0" smtClean="0">
                <a:solidFill>
                  <a:schemeClr val="tx1"/>
                </a:solidFill>
              </a:rPr>
              <a:t>In no particular order</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b="1" dirty="0" smtClean="0">
                <a:solidFill>
                  <a:schemeClr val="tx1"/>
                </a:solidFill>
              </a:rPr>
              <a:t>Europe &amp; Central Asia</a:t>
            </a:r>
            <a:endParaRPr lang="en-GB" sz="4800" b="1"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lvl="1">
              <a:buNone/>
            </a:pPr>
            <a:endParaRPr lang="en-GB" sz="1400" dirty="0" smtClean="0"/>
          </a:p>
          <a:p>
            <a:pPr>
              <a:buNone/>
            </a:pPr>
            <a:r>
              <a:rPr lang="en-GB" sz="1400" b="1" dirty="0" smtClean="0"/>
              <a:t>	</a:t>
            </a:r>
            <a:r>
              <a:rPr lang="en-GB" sz="1800" b="1" dirty="0" smtClean="0"/>
              <a:t>Pamela </a:t>
            </a:r>
            <a:r>
              <a:rPr lang="en-GB" sz="1800" b="1" dirty="0"/>
              <a:t>Geller (USA)</a:t>
            </a:r>
          </a:p>
          <a:p>
            <a:pPr>
              <a:buNone/>
            </a:pPr>
            <a:endParaRPr lang="en-GB" sz="1400" b="1" dirty="0"/>
          </a:p>
          <a:p>
            <a:pPr>
              <a:buNone/>
            </a:pPr>
            <a:r>
              <a:rPr lang="en-GB" sz="1400" dirty="0" smtClean="0"/>
              <a:t>	- For </a:t>
            </a:r>
            <a:r>
              <a:rPr lang="en-GB" sz="1400" dirty="0"/>
              <a:t>being America's </a:t>
            </a:r>
            <a:r>
              <a:rPr lang="en-GB" sz="1400" dirty="0" err="1"/>
              <a:t>Islamophobia</a:t>
            </a:r>
            <a:r>
              <a:rPr lang="en-GB" sz="1400" dirty="0"/>
              <a:t> Matriarch</a:t>
            </a:r>
          </a:p>
          <a:p>
            <a:pPr>
              <a:buNone/>
            </a:pPr>
            <a:r>
              <a:rPr lang="en-GB" sz="1400" dirty="0"/>
              <a:t> </a:t>
            </a:r>
          </a:p>
          <a:p>
            <a:pPr>
              <a:buNone/>
            </a:pPr>
            <a:r>
              <a:rPr lang="en-GB" sz="1400" dirty="0" smtClean="0"/>
              <a:t>	- She </a:t>
            </a:r>
            <a:r>
              <a:rPr lang="en-GB" sz="1400" dirty="0"/>
              <a:t>has something to say about everything, including this year urging that Congress of not pass a resolution condemning attacks against </a:t>
            </a:r>
            <a:r>
              <a:rPr lang="en-GB" sz="1400" dirty="0" err="1"/>
              <a:t>Rohingya</a:t>
            </a:r>
            <a:r>
              <a:rPr lang="en-GB" sz="1400" dirty="0"/>
              <a:t> in Myanmar because ‘they were waging Jihad in Burma.’ She claimed the motion would be a “battering ram to impose Islam on small, </a:t>
            </a:r>
            <a:r>
              <a:rPr lang="en-GB" sz="1400" dirty="0" smtClean="0"/>
              <a:t>defenceless </a:t>
            </a:r>
            <a:r>
              <a:rPr lang="en-GB" sz="1400" dirty="0"/>
              <a:t>countries.”</a:t>
            </a:r>
          </a:p>
          <a:p>
            <a:pPr>
              <a:buNone/>
            </a:pPr>
            <a:r>
              <a:rPr lang="en-GB" sz="1400" dirty="0" smtClean="0"/>
              <a:t>	</a:t>
            </a:r>
            <a:r>
              <a:rPr lang="en-GB" sz="1400" dirty="0"/>
              <a:t> </a:t>
            </a:r>
          </a:p>
          <a:p>
            <a:pPr>
              <a:buNone/>
            </a:pPr>
            <a:r>
              <a:rPr lang="en-GB" sz="1400" dirty="0" smtClean="0"/>
              <a:t>	- Lambasting </a:t>
            </a:r>
            <a:r>
              <a:rPr lang="en-GB" sz="1400" dirty="0"/>
              <a:t>the Pope thus</a:t>
            </a:r>
            <a:r>
              <a:rPr lang="en-GB" sz="1400" dirty="0" smtClean="0"/>
              <a:t>: “</a:t>
            </a:r>
            <a:r>
              <a:rPr lang="en-GB" sz="1400" dirty="0"/>
              <a:t>As Christians across the Muslim world live in abject terror and fear kidnapping, rape and slaughter to the bloodcurdling cries of ‘</a:t>
            </a:r>
            <a:r>
              <a:rPr lang="en-GB" sz="1400" dirty="0" err="1"/>
              <a:t>Allahuakbar</a:t>
            </a:r>
            <a:r>
              <a:rPr lang="en-GB" sz="1400" dirty="0"/>
              <a:t>,’ the pope gives papal sanction to the savage</a:t>
            </a:r>
            <a:r>
              <a:rPr lang="en-GB" sz="1400" dirty="0" smtClean="0"/>
              <a:t>.”</a:t>
            </a:r>
          </a:p>
          <a:p>
            <a:pPr>
              <a:buNone/>
            </a:pPr>
            <a:endParaRPr lang="en-GB" sz="1400" dirty="0"/>
          </a:p>
          <a:p>
            <a:pPr>
              <a:buNone/>
            </a:pPr>
            <a:r>
              <a:rPr lang="en-GB" sz="1400" dirty="0" smtClean="0"/>
              <a:t>	- She </a:t>
            </a:r>
            <a:r>
              <a:rPr lang="en-GB" sz="1400" dirty="0"/>
              <a:t>has </a:t>
            </a:r>
            <a:r>
              <a:rPr lang="en-GB" sz="1400" dirty="0" smtClean="0"/>
              <a:t>even </a:t>
            </a:r>
            <a:r>
              <a:rPr lang="en-GB" sz="1400" dirty="0"/>
              <a:t>condemned Daniel Pipes, a former winner, for being too moderate when talking about Muslims and saying there are some moderates, saying, she would “like to believe in unicorns and moonbeams but this fantasy is dangerous [sic] and Pipes has wasted too much time and money on a fallacy.”</a:t>
            </a:r>
          </a:p>
          <a:p>
            <a:pPr>
              <a:buNone/>
            </a:pPr>
            <a:endParaRPr lang="en-GB" sz="1400" dirty="0"/>
          </a:p>
          <a:p>
            <a:pPr>
              <a:buNone/>
            </a:pPr>
            <a:endParaRPr lang="en-GB" sz="1400" dirty="0"/>
          </a:p>
          <a:p>
            <a:endParaRPr lang="en-GB" sz="1400" dirty="0"/>
          </a:p>
          <a:p>
            <a:endParaRPr lang="en-GB" sz="1400" dirty="0"/>
          </a:p>
          <a:p>
            <a:pPr lvl="1">
              <a:buNone/>
            </a:pPr>
            <a:r>
              <a:rPr lang="en-GB" sz="1400" b="1" dirty="0" smtClean="0"/>
              <a:t> </a:t>
            </a:r>
            <a:endParaRPr lang="en-GB" sz="1400"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1" name="Picture 10" descr="Pamela-Geller-1.jpg"/>
          <p:cNvPicPr>
            <a:picLocks noChangeAspect="1"/>
          </p:cNvPicPr>
          <p:nvPr/>
        </p:nvPicPr>
        <p:blipFill>
          <a:blip r:embed="rId3" cstate="print"/>
          <a:stretch>
            <a:fillRect/>
          </a:stretch>
        </p:blipFill>
        <p:spPr>
          <a:xfrm>
            <a:off x="142844" y="1714488"/>
            <a:ext cx="4572000" cy="25717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lvl="1">
              <a:buNone/>
            </a:pPr>
            <a:endParaRPr lang="en-GB" sz="1400" dirty="0" smtClean="0"/>
          </a:p>
          <a:p>
            <a:pPr>
              <a:buNone/>
            </a:pPr>
            <a:r>
              <a:rPr lang="en-GB" sz="1400" dirty="0" smtClean="0"/>
              <a:t>	</a:t>
            </a:r>
          </a:p>
          <a:p>
            <a:pPr>
              <a:buNone/>
            </a:pPr>
            <a:endParaRPr lang="en-GB" sz="1400" b="1" dirty="0"/>
          </a:p>
          <a:p>
            <a:pPr>
              <a:buNone/>
            </a:pPr>
            <a:endParaRPr lang="en-GB" sz="1400" b="1" dirty="0" smtClean="0"/>
          </a:p>
          <a:p>
            <a:pPr>
              <a:buNone/>
            </a:pPr>
            <a:endParaRPr lang="en-GB" sz="1400" b="1" dirty="0" smtClean="0"/>
          </a:p>
          <a:p>
            <a:pPr>
              <a:buNone/>
            </a:pPr>
            <a:r>
              <a:rPr lang="en-GB" sz="1400" b="1" dirty="0" smtClean="0"/>
              <a:t>	</a:t>
            </a:r>
            <a:r>
              <a:rPr lang="en-GB" b="1" dirty="0" smtClean="0"/>
              <a:t>Daniel </a:t>
            </a:r>
            <a:r>
              <a:rPr lang="en-GB" b="1" dirty="0"/>
              <a:t>Pipes (USA)</a:t>
            </a:r>
          </a:p>
          <a:p>
            <a:pPr>
              <a:buNone/>
            </a:pPr>
            <a:r>
              <a:rPr lang="en-GB" sz="1400" dirty="0" smtClean="0"/>
              <a:t>	</a:t>
            </a:r>
            <a:r>
              <a:rPr lang="en-GB" sz="1400" dirty="0"/>
              <a:t> </a:t>
            </a:r>
          </a:p>
          <a:p>
            <a:pPr>
              <a:buNone/>
            </a:pPr>
            <a:r>
              <a:rPr lang="en-GB" sz="1400" dirty="0" smtClean="0"/>
              <a:t>	- </a:t>
            </a:r>
            <a:r>
              <a:rPr lang="en-GB" sz="1600" dirty="0" smtClean="0"/>
              <a:t>On </a:t>
            </a:r>
            <a:r>
              <a:rPr lang="en-GB" sz="1600" dirty="0"/>
              <a:t>the French rail crash last summer: “In this latest disaster in France, French Atlas readers tell me that Muslim “youths” were looting corpses at the train crash site. Most media neglected this monstrous bit of news; The Daily Telegraph makes a brief mention of the ghouls, referring to the Muslims as, ahem, “local people</a:t>
            </a:r>
            <a:r>
              <a:rPr lang="en-GB" sz="1600" dirty="0" smtClean="0"/>
              <a:t>.”</a:t>
            </a:r>
          </a:p>
          <a:p>
            <a:pPr>
              <a:buNone/>
            </a:pPr>
            <a:r>
              <a:rPr lang="en-GB" sz="1600" dirty="0"/>
              <a:t> </a:t>
            </a:r>
          </a:p>
          <a:p>
            <a:pPr>
              <a:buNone/>
            </a:pPr>
            <a:r>
              <a:rPr lang="en-GB" sz="1600" dirty="0" smtClean="0"/>
              <a:t>	- A </a:t>
            </a:r>
            <a:r>
              <a:rPr lang="en-GB" sz="1600" dirty="0"/>
              <a:t>previous winner who has now set up the Middle Eastern Forum funding so much of the </a:t>
            </a:r>
            <a:r>
              <a:rPr lang="en-GB" sz="1600" dirty="0" err="1"/>
              <a:t>Islamophobia</a:t>
            </a:r>
            <a:r>
              <a:rPr lang="en-GB" sz="1600" dirty="0"/>
              <a:t> Network in the USA</a:t>
            </a:r>
          </a:p>
          <a:p>
            <a:pPr>
              <a:buNone/>
            </a:pPr>
            <a:endParaRPr lang="en-GB" sz="1400" dirty="0"/>
          </a:p>
          <a:p>
            <a:pPr>
              <a:buNone/>
            </a:pPr>
            <a:endParaRPr lang="en-GB" sz="1400" dirty="0"/>
          </a:p>
          <a:p>
            <a:endParaRPr lang="en-GB" sz="1400" dirty="0"/>
          </a:p>
          <a:p>
            <a:endParaRPr lang="en-GB" sz="1400" dirty="0"/>
          </a:p>
          <a:p>
            <a:pPr lvl="1">
              <a:buNone/>
            </a:pPr>
            <a:r>
              <a:rPr lang="en-GB" sz="1400" b="1" dirty="0" smtClean="0"/>
              <a:t> </a:t>
            </a:r>
            <a:endParaRPr lang="en-GB" sz="1400"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Daniel Pipes.jpg"/>
          <p:cNvPicPr>
            <a:picLocks noChangeAspect="1"/>
          </p:cNvPicPr>
          <p:nvPr/>
        </p:nvPicPr>
        <p:blipFill>
          <a:blip r:embed="rId3" cstate="print"/>
          <a:stretch>
            <a:fillRect/>
          </a:stretch>
        </p:blipFill>
        <p:spPr>
          <a:xfrm>
            <a:off x="214282" y="1142984"/>
            <a:ext cx="4476750" cy="335756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lvl="1">
              <a:buNone/>
            </a:pPr>
            <a:endParaRPr lang="en-GB" sz="1400" dirty="0" smtClean="0"/>
          </a:p>
          <a:p>
            <a:pPr>
              <a:buNone/>
            </a:pPr>
            <a:r>
              <a:rPr lang="en-GB" sz="1400" dirty="0" smtClean="0"/>
              <a:t>	</a:t>
            </a:r>
          </a:p>
          <a:p>
            <a:pPr>
              <a:buNone/>
            </a:pPr>
            <a:endParaRPr lang="en-GB" sz="1400" b="1" dirty="0"/>
          </a:p>
          <a:p>
            <a:pPr>
              <a:buNone/>
            </a:pPr>
            <a:endParaRPr lang="en-GB" sz="1400" b="1" dirty="0" smtClean="0"/>
          </a:p>
          <a:p>
            <a:pPr>
              <a:buNone/>
            </a:pPr>
            <a:endParaRPr lang="en-GB" sz="1400" b="1" dirty="0" smtClean="0"/>
          </a:p>
          <a:p>
            <a:endParaRPr lang="en-GB" sz="1400" b="1" dirty="0"/>
          </a:p>
          <a:p>
            <a:endParaRPr lang="en-GB" sz="1400" b="1" dirty="0" smtClean="0"/>
          </a:p>
          <a:p>
            <a:endParaRPr lang="en-GB" sz="1400" b="1" dirty="0"/>
          </a:p>
          <a:p>
            <a:pPr>
              <a:buNone/>
            </a:pPr>
            <a:r>
              <a:rPr lang="fr-FR" sz="1400" b="1" dirty="0" smtClean="0"/>
              <a:t>	</a:t>
            </a:r>
            <a:r>
              <a:rPr lang="fr-FR" b="1" dirty="0" smtClean="0"/>
              <a:t>Dave </a:t>
            </a:r>
            <a:r>
              <a:rPr lang="fr-FR" b="1" dirty="0" err="1"/>
              <a:t>Agema</a:t>
            </a:r>
            <a:r>
              <a:rPr lang="fr-FR" b="1" dirty="0"/>
              <a:t>(USA)</a:t>
            </a:r>
            <a:endParaRPr lang="en-GB" b="1" dirty="0"/>
          </a:p>
          <a:p>
            <a:pPr>
              <a:buNone/>
            </a:pPr>
            <a:r>
              <a:rPr lang="fr-FR" sz="1800" dirty="0" smtClean="0"/>
              <a:t>	</a:t>
            </a:r>
            <a:r>
              <a:rPr lang="fr-FR" sz="1800" dirty="0"/>
              <a:t> </a:t>
            </a:r>
            <a:endParaRPr lang="en-GB" sz="1800" dirty="0"/>
          </a:p>
          <a:p>
            <a:pPr>
              <a:buNone/>
            </a:pPr>
            <a:r>
              <a:rPr lang="en-GB" sz="1800" dirty="0" smtClean="0"/>
              <a:t>	- For </a:t>
            </a:r>
            <a:r>
              <a:rPr lang="en-GB" sz="1800" dirty="0"/>
              <a:t>saying "have you ever seen a Muslim do anything that contributes positively to the American way of life?" </a:t>
            </a:r>
          </a:p>
          <a:p>
            <a:pPr>
              <a:buNone/>
            </a:pPr>
            <a:r>
              <a:rPr lang="en-GB" sz="1800" dirty="0" smtClean="0"/>
              <a:t>	</a:t>
            </a:r>
            <a:r>
              <a:rPr lang="en-GB" sz="1800" dirty="0"/>
              <a:t> </a:t>
            </a:r>
          </a:p>
          <a:p>
            <a:pPr>
              <a:buNone/>
            </a:pPr>
            <a:r>
              <a:rPr lang="en-GB" sz="1800" dirty="0" smtClean="0"/>
              <a:t>	- And </a:t>
            </a:r>
            <a:r>
              <a:rPr lang="en-GB" sz="1800" dirty="0"/>
              <a:t>for his "anti-</a:t>
            </a:r>
            <a:r>
              <a:rPr lang="en-GB" sz="1800" dirty="0" err="1"/>
              <a:t>Sharia</a:t>
            </a:r>
            <a:r>
              <a:rPr lang="en-GB" sz="1800" dirty="0"/>
              <a:t> bill"</a:t>
            </a:r>
          </a:p>
          <a:p>
            <a:pPr>
              <a:buNone/>
            </a:pPr>
            <a:endParaRPr lang="en-GB" sz="1400" dirty="0"/>
          </a:p>
          <a:p>
            <a:pPr>
              <a:buNone/>
            </a:pPr>
            <a:endParaRPr lang="en-GB" sz="1400" dirty="0"/>
          </a:p>
          <a:p>
            <a:endParaRPr lang="en-GB" sz="1400" dirty="0"/>
          </a:p>
          <a:p>
            <a:endParaRPr lang="en-GB" sz="1400" dirty="0"/>
          </a:p>
          <a:p>
            <a:pPr lvl="1">
              <a:buNone/>
            </a:pPr>
            <a:r>
              <a:rPr lang="en-GB" sz="1400" b="1" dirty="0" smtClean="0"/>
              <a:t> </a:t>
            </a:r>
            <a:endParaRPr lang="en-GB" sz="1400"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dave-agema.jpg"/>
          <p:cNvPicPr>
            <a:picLocks noChangeAspect="1"/>
          </p:cNvPicPr>
          <p:nvPr/>
        </p:nvPicPr>
        <p:blipFill>
          <a:blip r:embed="rId3" cstate="print"/>
          <a:stretch>
            <a:fillRect/>
          </a:stretch>
        </p:blipFill>
        <p:spPr>
          <a:xfrm>
            <a:off x="214282" y="1857364"/>
            <a:ext cx="4572000" cy="25717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143644"/>
          </a:xfrm>
        </p:spPr>
        <p:txBody>
          <a:bodyPr>
            <a:noAutofit/>
          </a:bodyPr>
          <a:lstStyle/>
          <a:p>
            <a:pPr>
              <a:buNone/>
            </a:pPr>
            <a:r>
              <a:rPr lang="en-GB" sz="1450" b="1" dirty="0"/>
              <a:t>	</a:t>
            </a:r>
            <a:endParaRPr lang="en-GB" sz="1450" b="1" dirty="0" smtClean="0"/>
          </a:p>
          <a:p>
            <a:pPr>
              <a:buNone/>
            </a:pPr>
            <a:r>
              <a:rPr lang="en-GB" sz="1450" b="1" dirty="0"/>
              <a:t>	</a:t>
            </a:r>
            <a:r>
              <a:rPr lang="en-GB" sz="1600" b="1" dirty="0" smtClean="0"/>
              <a:t>Stephen </a:t>
            </a:r>
            <a:r>
              <a:rPr lang="en-GB" sz="1600" b="1" dirty="0"/>
              <a:t>Harper (Canada)</a:t>
            </a:r>
          </a:p>
          <a:p>
            <a:pPr>
              <a:buNone/>
            </a:pPr>
            <a:r>
              <a:rPr lang="en-GB" sz="1450" dirty="0"/>
              <a:t>	</a:t>
            </a:r>
            <a:endParaRPr lang="en-GB" sz="1450" dirty="0" smtClean="0"/>
          </a:p>
          <a:p>
            <a:pPr>
              <a:buNone/>
            </a:pPr>
            <a:r>
              <a:rPr lang="en-GB" sz="1450" dirty="0" smtClean="0"/>
              <a:t>	- For </a:t>
            </a:r>
            <a:r>
              <a:rPr lang="en-GB" sz="1450" dirty="0"/>
              <a:t>Bill S-7: the Combating Terrorism Act and for saying '</a:t>
            </a:r>
            <a:r>
              <a:rPr lang="en-GB" sz="1450" dirty="0" err="1"/>
              <a:t>Islamicism</a:t>
            </a:r>
            <a:r>
              <a:rPr lang="en-GB" sz="1450" dirty="0"/>
              <a:t>' </a:t>
            </a:r>
            <a:r>
              <a:rPr lang="en-GB" sz="1450" dirty="0" smtClean="0"/>
              <a:t>as the biggest </a:t>
            </a:r>
            <a:r>
              <a:rPr lang="en-GB" sz="1450" dirty="0"/>
              <a:t>threat to Canada</a:t>
            </a:r>
          </a:p>
          <a:p>
            <a:endParaRPr lang="en-GB" sz="1450" dirty="0" smtClean="0"/>
          </a:p>
          <a:p>
            <a:pPr>
              <a:buNone/>
            </a:pPr>
            <a:r>
              <a:rPr lang="en-GB" sz="1450" dirty="0"/>
              <a:t>	</a:t>
            </a:r>
            <a:r>
              <a:rPr lang="en-GB" sz="1450" dirty="0" smtClean="0"/>
              <a:t>- He </a:t>
            </a:r>
            <a:r>
              <a:rPr lang="en-GB" sz="1450" dirty="0"/>
              <a:t>also dismissed the UN Committee Against Torture (UN CAT) report that found Canada complicit in torture of Afghan detainees, and continued Canada’s role in rendition</a:t>
            </a:r>
            <a:r>
              <a:rPr lang="en-GB" sz="1450" dirty="0" smtClean="0"/>
              <a:t>.</a:t>
            </a:r>
          </a:p>
          <a:p>
            <a:pPr>
              <a:buNone/>
            </a:pPr>
            <a:endParaRPr lang="en-GB" sz="1450" dirty="0"/>
          </a:p>
          <a:p>
            <a:pPr>
              <a:buNone/>
            </a:pPr>
            <a:r>
              <a:rPr lang="en-GB" sz="1450" dirty="0" smtClean="0"/>
              <a:t>	- When </a:t>
            </a:r>
            <a:r>
              <a:rPr lang="en-GB" sz="1450" dirty="0"/>
              <a:t>asked by leading human rights </a:t>
            </a:r>
            <a:r>
              <a:rPr lang="en-GB" sz="1450" dirty="0" smtClean="0"/>
              <a:t>group </a:t>
            </a:r>
            <a:r>
              <a:rPr lang="en-GB" sz="1450" dirty="0"/>
              <a:t>the National Council of Canadian Muslims to rethink the inclusion of a delegation member in his trip to Tel Aviv, Harper responded, “We will not take seriously criticism from an organization with documented ties to terrorist organization such as Hamas.”  He is currently being sued for libel</a:t>
            </a:r>
            <a:r>
              <a:rPr lang="en-GB" sz="1450" dirty="0" smtClean="0"/>
              <a:t>.</a:t>
            </a:r>
          </a:p>
          <a:p>
            <a:pPr>
              <a:buNone/>
            </a:pPr>
            <a:r>
              <a:rPr lang="fr-FR" sz="1450" dirty="0"/>
              <a:t> </a:t>
            </a:r>
            <a:endParaRPr lang="en-GB" sz="1450" dirty="0"/>
          </a:p>
          <a:p>
            <a:pPr>
              <a:buNone/>
            </a:pPr>
            <a:r>
              <a:rPr lang="en-GB" sz="1450" dirty="0" smtClean="0"/>
              <a:t>	</a:t>
            </a:r>
            <a:endParaRPr lang="en-GB" sz="1450" dirty="0"/>
          </a:p>
          <a:p>
            <a:pPr>
              <a:buNone/>
            </a:pPr>
            <a:endParaRPr lang="en-GB" sz="1450" dirty="0"/>
          </a:p>
          <a:p>
            <a:endParaRPr lang="en-GB" sz="1450" dirty="0"/>
          </a:p>
          <a:p>
            <a:endParaRPr lang="en-GB" sz="1450" dirty="0"/>
          </a:p>
          <a:p>
            <a:pPr lvl="1">
              <a:buNone/>
            </a:pPr>
            <a:r>
              <a:rPr lang="en-GB" sz="1450" b="1" dirty="0" smtClean="0"/>
              <a:t> </a:t>
            </a:r>
            <a:endParaRPr lang="en-GB" sz="1450"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stephen-harper.jpg"/>
          <p:cNvPicPr>
            <a:picLocks noChangeAspect="1"/>
          </p:cNvPicPr>
          <p:nvPr/>
        </p:nvPicPr>
        <p:blipFill>
          <a:blip r:embed="rId3" cstate="print"/>
          <a:stretch>
            <a:fillRect/>
          </a:stretch>
        </p:blipFill>
        <p:spPr>
          <a:xfrm>
            <a:off x="214282" y="1643050"/>
            <a:ext cx="4286248" cy="28574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dirty="0" smtClean="0">
                <a:solidFill>
                  <a:schemeClr val="tx1"/>
                </a:solidFill>
              </a:rPr>
              <a:t>And the Winner is...</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One of these...</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pic>
        <p:nvPicPr>
          <p:cNvPr id="8" name="Picture 7" descr="Pamela-Geller-1.jpg"/>
          <p:cNvPicPr>
            <a:picLocks noChangeAspect="1"/>
          </p:cNvPicPr>
          <p:nvPr/>
        </p:nvPicPr>
        <p:blipFill>
          <a:blip r:embed="rId4" cstate="print"/>
          <a:stretch>
            <a:fillRect/>
          </a:stretch>
        </p:blipFill>
        <p:spPr>
          <a:xfrm>
            <a:off x="142844" y="857232"/>
            <a:ext cx="4572000" cy="2571750"/>
          </a:xfrm>
          <a:prstGeom prst="rect">
            <a:avLst/>
          </a:prstGeom>
        </p:spPr>
      </p:pic>
      <p:pic>
        <p:nvPicPr>
          <p:cNvPr id="9" name="Picture 8" descr="Daniel Pipes.jpg"/>
          <p:cNvPicPr>
            <a:picLocks noChangeAspect="1"/>
          </p:cNvPicPr>
          <p:nvPr/>
        </p:nvPicPr>
        <p:blipFill>
          <a:blip r:embed="rId5" cstate="print"/>
          <a:stretch>
            <a:fillRect/>
          </a:stretch>
        </p:blipFill>
        <p:spPr>
          <a:xfrm>
            <a:off x="4786345" y="857232"/>
            <a:ext cx="2857489" cy="2143116"/>
          </a:xfrm>
          <a:prstGeom prst="rect">
            <a:avLst/>
          </a:prstGeom>
        </p:spPr>
      </p:pic>
      <p:pic>
        <p:nvPicPr>
          <p:cNvPr id="14" name="Picture 13" descr="dave-agema.jpg"/>
          <p:cNvPicPr>
            <a:picLocks noChangeAspect="1"/>
          </p:cNvPicPr>
          <p:nvPr/>
        </p:nvPicPr>
        <p:blipFill>
          <a:blip r:embed="rId6" cstate="print"/>
          <a:stretch>
            <a:fillRect/>
          </a:stretch>
        </p:blipFill>
        <p:spPr>
          <a:xfrm>
            <a:off x="142844" y="3429000"/>
            <a:ext cx="4572000" cy="2571750"/>
          </a:xfrm>
          <a:prstGeom prst="rect">
            <a:avLst/>
          </a:prstGeom>
        </p:spPr>
      </p:pic>
      <p:pic>
        <p:nvPicPr>
          <p:cNvPr id="15" name="Picture 14" descr="stephen-harper.jpg"/>
          <p:cNvPicPr>
            <a:picLocks noChangeAspect="1"/>
          </p:cNvPicPr>
          <p:nvPr/>
        </p:nvPicPr>
        <p:blipFill>
          <a:blip r:embed="rId7" cstate="print"/>
          <a:stretch>
            <a:fillRect/>
          </a:stretch>
        </p:blipFill>
        <p:spPr>
          <a:xfrm>
            <a:off x="4786346" y="3143248"/>
            <a:ext cx="4286248" cy="28574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Pamela Geller (US)</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pic>
        <p:nvPicPr>
          <p:cNvPr id="6" name="Picture 5" descr="Pamela-Geller-1.jpg"/>
          <p:cNvPicPr>
            <a:picLocks noChangeAspect="1"/>
          </p:cNvPicPr>
          <p:nvPr/>
        </p:nvPicPr>
        <p:blipFill>
          <a:blip r:embed="rId3" cstate="print"/>
          <a:stretch>
            <a:fillRect/>
          </a:stretch>
        </p:blipFill>
        <p:spPr>
          <a:xfrm>
            <a:off x="142844" y="857231"/>
            <a:ext cx="8858312" cy="498280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b="1" dirty="0" smtClean="0">
                <a:solidFill>
                  <a:schemeClr val="tx1"/>
                </a:solidFill>
              </a:rPr>
              <a:t>Asia and Australasia</a:t>
            </a:r>
            <a:endParaRPr lang="en-GB" sz="4800" b="1"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fontScale="92500" lnSpcReduction="10000"/>
          </a:bodyPr>
          <a:lstStyle/>
          <a:p>
            <a:pPr algn="ctr"/>
            <a:r>
              <a:rPr lang="en-GB" sz="4800" dirty="0" smtClean="0">
                <a:solidFill>
                  <a:schemeClr val="tx1"/>
                </a:solidFill>
              </a:rPr>
              <a:t>The Nominees</a:t>
            </a:r>
          </a:p>
          <a:p>
            <a:pPr algn="ctr"/>
            <a:r>
              <a:rPr lang="en-GB" sz="4800" dirty="0" smtClean="0">
                <a:solidFill>
                  <a:schemeClr val="tx1"/>
                </a:solidFill>
              </a:rPr>
              <a:t>In no particular order</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lvl="1">
              <a:buNone/>
            </a:pPr>
            <a:endParaRPr lang="en-GB" sz="1250" dirty="0" smtClean="0"/>
          </a:p>
          <a:p>
            <a:pPr>
              <a:buNone/>
            </a:pPr>
            <a:r>
              <a:rPr lang="en-GB" sz="1250" b="1" dirty="0"/>
              <a:t>	</a:t>
            </a:r>
            <a:r>
              <a:rPr lang="en-GB" sz="2000" b="1" dirty="0" err="1" smtClean="0"/>
              <a:t>Aung</a:t>
            </a:r>
            <a:r>
              <a:rPr lang="en-GB" sz="2000" b="1" dirty="0" smtClean="0"/>
              <a:t> </a:t>
            </a:r>
            <a:r>
              <a:rPr lang="en-GB" sz="2000" b="1" dirty="0"/>
              <a:t>San </a:t>
            </a:r>
            <a:r>
              <a:rPr lang="en-GB" sz="2000" b="1" dirty="0" err="1"/>
              <a:t>Suu</a:t>
            </a:r>
            <a:r>
              <a:rPr lang="en-GB" sz="2000" b="1" dirty="0"/>
              <a:t> </a:t>
            </a:r>
            <a:r>
              <a:rPr lang="en-GB" sz="2000" b="1" dirty="0" err="1"/>
              <a:t>Kyi</a:t>
            </a:r>
            <a:r>
              <a:rPr lang="en-GB" sz="2000" b="1" dirty="0"/>
              <a:t> (Myanmar)</a:t>
            </a:r>
          </a:p>
          <a:p>
            <a:pPr>
              <a:buNone/>
            </a:pPr>
            <a:r>
              <a:rPr lang="en-GB" sz="1250" dirty="0" smtClean="0"/>
              <a:t>	</a:t>
            </a:r>
            <a:r>
              <a:rPr lang="en-GB" sz="1250" dirty="0"/>
              <a:t> </a:t>
            </a:r>
          </a:p>
          <a:p>
            <a:pPr>
              <a:buNone/>
            </a:pPr>
            <a:r>
              <a:rPr lang="en-GB" sz="1250" dirty="0" smtClean="0"/>
              <a:t>	- For </a:t>
            </a:r>
            <a:r>
              <a:rPr lang="en-GB" sz="1250" dirty="0"/>
              <a:t>failing to condemn outright </a:t>
            </a:r>
            <a:r>
              <a:rPr lang="en-GB" sz="1250" dirty="0" smtClean="0"/>
              <a:t>racist/anti-Muslim </a:t>
            </a:r>
            <a:r>
              <a:rPr lang="en-GB" sz="1250" dirty="0"/>
              <a:t>violence in Myanmar.</a:t>
            </a:r>
          </a:p>
          <a:p>
            <a:pPr>
              <a:buNone/>
            </a:pPr>
            <a:r>
              <a:rPr lang="en-GB" sz="1250" dirty="0" smtClean="0"/>
              <a:t>	</a:t>
            </a:r>
            <a:r>
              <a:rPr lang="en-GB" sz="1250" dirty="0"/>
              <a:t> </a:t>
            </a:r>
          </a:p>
          <a:p>
            <a:pPr>
              <a:buNone/>
            </a:pPr>
            <a:r>
              <a:rPr lang="en-GB" sz="1250" dirty="0" smtClean="0"/>
              <a:t>	- When </a:t>
            </a:r>
            <a:r>
              <a:rPr lang="en-GB" sz="1250" dirty="0"/>
              <a:t>asked to condemn it she has come up with many statements including providing context to the anti-Muslim violence as based on fear from Buddhists:</a:t>
            </a:r>
          </a:p>
          <a:p>
            <a:pPr>
              <a:buNone/>
            </a:pPr>
            <a:r>
              <a:rPr lang="en-GB" sz="1250" dirty="0" smtClean="0"/>
              <a:t>	</a:t>
            </a:r>
            <a:r>
              <a:rPr lang="en-GB" sz="1250" dirty="0"/>
              <a:t> </a:t>
            </a:r>
            <a:endParaRPr lang="en-GB" sz="1250" dirty="0" smtClean="0"/>
          </a:p>
          <a:p>
            <a:pPr>
              <a:buNone/>
            </a:pPr>
            <a:r>
              <a:rPr lang="en-GB" sz="1250" dirty="0" smtClean="0"/>
              <a:t>          “</a:t>
            </a:r>
            <a:r>
              <a:rPr lang="en-GB" sz="1250" dirty="0"/>
              <a:t>You, I think, will accept that there’s a perception that Muslim power, global Muslim power, is very great and certainly that is the perception in many parts of the world and in our country too</a:t>
            </a:r>
            <a:r>
              <a:rPr lang="en-GB" sz="1250" dirty="0" smtClean="0"/>
              <a:t>.” Muslims </a:t>
            </a:r>
            <a:r>
              <a:rPr lang="en-GB" sz="1250" dirty="0"/>
              <a:t>make up 4% of the Myanmar population.</a:t>
            </a:r>
          </a:p>
          <a:p>
            <a:pPr>
              <a:buNone/>
            </a:pPr>
            <a:r>
              <a:rPr lang="en-GB" sz="1250" dirty="0"/>
              <a:t> </a:t>
            </a:r>
          </a:p>
          <a:p>
            <a:pPr>
              <a:buNone/>
            </a:pPr>
            <a:r>
              <a:rPr lang="en-GB" sz="1250" dirty="0" smtClean="0"/>
              <a:t>	- Or </a:t>
            </a:r>
            <a:r>
              <a:rPr lang="en-GB" sz="1250" dirty="0"/>
              <a:t>when asked to condemn Shin </a:t>
            </a:r>
            <a:r>
              <a:rPr lang="en-GB" sz="1250" dirty="0" err="1"/>
              <a:t>Wirathu</a:t>
            </a:r>
            <a:r>
              <a:rPr lang="en-GB" sz="1250" dirty="0"/>
              <a:t>, the anti-Muslim preacher who called all Muslims ‘dogs’ she stated only that: “I condemn hate of any kind.”</a:t>
            </a:r>
          </a:p>
          <a:p>
            <a:pPr>
              <a:buNone/>
            </a:pPr>
            <a:r>
              <a:rPr lang="en-GB" sz="1250" dirty="0" smtClean="0"/>
              <a:t>	</a:t>
            </a:r>
            <a:r>
              <a:rPr lang="en-GB" sz="1250" dirty="0"/>
              <a:t> </a:t>
            </a:r>
          </a:p>
          <a:p>
            <a:pPr>
              <a:buNone/>
            </a:pPr>
            <a:r>
              <a:rPr lang="en-GB" sz="1250" dirty="0" smtClean="0"/>
              <a:t>	- When </a:t>
            </a:r>
            <a:r>
              <a:rPr lang="en-GB" sz="1250" dirty="0"/>
              <a:t>asked to specifically </a:t>
            </a:r>
            <a:r>
              <a:rPr lang="en-GB" sz="1250" dirty="0" smtClean="0"/>
              <a:t>to condemn </a:t>
            </a:r>
            <a:r>
              <a:rPr lang="en-GB" sz="1250" dirty="0"/>
              <a:t>anti-Muslim violence in Myanmar she said: “I condemn any movement that is based on hatred and extremism.”</a:t>
            </a:r>
          </a:p>
          <a:p>
            <a:pPr>
              <a:buNone/>
            </a:pPr>
            <a:r>
              <a:rPr lang="en-GB" sz="1250" dirty="0" smtClean="0"/>
              <a:t>	</a:t>
            </a:r>
            <a:r>
              <a:rPr lang="en-GB" sz="1250" dirty="0"/>
              <a:t>  </a:t>
            </a:r>
          </a:p>
          <a:p>
            <a:pPr>
              <a:buNone/>
            </a:pPr>
            <a:r>
              <a:rPr lang="en-GB" sz="1250" dirty="0" smtClean="0"/>
              <a:t>	- She </a:t>
            </a:r>
            <a:r>
              <a:rPr lang="en-GB" sz="1250" dirty="0"/>
              <a:t>has also stated she did not know whether the </a:t>
            </a:r>
            <a:r>
              <a:rPr lang="en-GB" sz="1250" dirty="0" err="1"/>
              <a:t>Rohingya</a:t>
            </a:r>
            <a:r>
              <a:rPr lang="en-GB" sz="1250" dirty="0"/>
              <a:t>, a long established minority in Myanmar, </a:t>
            </a:r>
            <a:r>
              <a:rPr lang="en-GB" sz="1250" dirty="0" smtClean="0"/>
              <a:t>and should </a:t>
            </a:r>
            <a:r>
              <a:rPr lang="en-GB" sz="1250" dirty="0"/>
              <a:t>be given back their citizenship stripped from </a:t>
            </a:r>
            <a:r>
              <a:rPr lang="en-GB" sz="1250" dirty="0" smtClean="0"/>
              <a:t>their </a:t>
            </a:r>
            <a:r>
              <a:rPr lang="en-GB" sz="1250" dirty="0"/>
              <a:t>under the previous regime</a:t>
            </a:r>
            <a:r>
              <a:rPr lang="en-GB" sz="1250" dirty="0" smtClean="0"/>
              <a:t>.</a:t>
            </a:r>
            <a:r>
              <a:rPr lang="en-GB" sz="1250" b="1" dirty="0" smtClean="0"/>
              <a:t> </a:t>
            </a:r>
            <a:endParaRPr lang="en-GB" sz="1250"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aung-san-suu-kyi.jpg"/>
          <p:cNvPicPr>
            <a:picLocks noChangeAspect="1"/>
          </p:cNvPicPr>
          <p:nvPr/>
        </p:nvPicPr>
        <p:blipFill>
          <a:blip r:embed="rId3" cstate="print"/>
          <a:stretch>
            <a:fillRect/>
          </a:stretch>
        </p:blipFill>
        <p:spPr>
          <a:xfrm>
            <a:off x="214282" y="1285860"/>
            <a:ext cx="4464843" cy="29765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fontScale="92500" lnSpcReduction="10000"/>
          </a:bodyPr>
          <a:lstStyle/>
          <a:p>
            <a:pPr algn="ctr"/>
            <a:r>
              <a:rPr lang="en-GB" sz="4800" dirty="0" smtClean="0">
                <a:solidFill>
                  <a:schemeClr val="tx1"/>
                </a:solidFill>
              </a:rPr>
              <a:t>The Nominees</a:t>
            </a:r>
          </a:p>
          <a:p>
            <a:pPr algn="ctr"/>
            <a:r>
              <a:rPr lang="en-GB" sz="4800" dirty="0" smtClean="0">
                <a:solidFill>
                  <a:schemeClr val="tx1"/>
                </a:solidFill>
              </a:rPr>
              <a:t>In no particular order</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lvl="1">
              <a:buNone/>
            </a:pPr>
            <a:endParaRPr lang="en-GB" sz="1250" dirty="0" smtClean="0"/>
          </a:p>
          <a:p>
            <a:pPr>
              <a:buNone/>
            </a:pPr>
            <a:r>
              <a:rPr lang="en-GB" sz="1250" b="1" dirty="0" smtClean="0"/>
              <a:t>	</a:t>
            </a:r>
            <a:r>
              <a:rPr lang="en-GB" sz="1800" b="1" dirty="0" smtClean="0"/>
              <a:t>Tony </a:t>
            </a:r>
            <a:r>
              <a:rPr lang="en-GB" sz="1800" b="1" dirty="0"/>
              <a:t>Abbott (Australia)</a:t>
            </a:r>
            <a:endParaRPr lang="en-GB" sz="1800" dirty="0"/>
          </a:p>
          <a:p>
            <a:pPr>
              <a:buNone/>
            </a:pPr>
            <a:r>
              <a:rPr lang="en-GB" sz="1200" dirty="0" smtClean="0"/>
              <a:t>	</a:t>
            </a:r>
            <a:r>
              <a:rPr lang="en-GB" sz="1200" dirty="0"/>
              <a:t> </a:t>
            </a:r>
          </a:p>
          <a:p>
            <a:pPr>
              <a:buNone/>
            </a:pPr>
            <a:r>
              <a:rPr lang="en-GB" sz="1200" dirty="0" smtClean="0"/>
              <a:t>	- On </a:t>
            </a:r>
            <a:r>
              <a:rPr lang="en-GB" sz="1200" dirty="0"/>
              <a:t>the </a:t>
            </a:r>
            <a:r>
              <a:rPr lang="en-GB" sz="1200" dirty="0" err="1"/>
              <a:t>Niqab</a:t>
            </a:r>
            <a:r>
              <a:rPr lang="en-GB" sz="1200" dirty="0"/>
              <a:t>: ”Frankly, it’s not the sort of attire that I would like to see widespread in our streets” </a:t>
            </a:r>
          </a:p>
          <a:p>
            <a:pPr>
              <a:buNone/>
            </a:pPr>
            <a:r>
              <a:rPr lang="en-GB" sz="1200" dirty="0" smtClean="0"/>
              <a:t>	</a:t>
            </a:r>
            <a:r>
              <a:rPr lang="en-GB" sz="1200" dirty="0"/>
              <a:t> </a:t>
            </a:r>
          </a:p>
          <a:p>
            <a:pPr>
              <a:buNone/>
            </a:pPr>
            <a:r>
              <a:rPr lang="en-GB" sz="1200" dirty="0" smtClean="0"/>
              <a:t>	- On </a:t>
            </a:r>
            <a:r>
              <a:rPr lang="en-GB" sz="1200" dirty="0" err="1"/>
              <a:t>Taji</a:t>
            </a:r>
            <a:r>
              <a:rPr lang="en-GB" sz="1200" dirty="0"/>
              <a:t> Mustafa’s trip to Australia: “I don’t think we need the preachers of hate in this country” </a:t>
            </a:r>
          </a:p>
          <a:p>
            <a:pPr>
              <a:buNone/>
            </a:pPr>
            <a:r>
              <a:rPr lang="en-GB" sz="1200" dirty="0" smtClean="0"/>
              <a:t>	And</a:t>
            </a:r>
            <a:r>
              <a:rPr lang="en-GB" sz="1200" dirty="0"/>
              <a:t>: “We certainly shouldn’t be giving visas to people who are the people of hate.” </a:t>
            </a:r>
          </a:p>
          <a:p>
            <a:pPr>
              <a:buNone/>
            </a:pPr>
            <a:r>
              <a:rPr lang="en-GB" sz="1200" dirty="0" smtClean="0"/>
              <a:t>	Whilst </a:t>
            </a:r>
            <a:r>
              <a:rPr lang="en-GB" sz="1200" dirty="0"/>
              <a:t>at the same time allowing Geert Wilders in because he was “entitled to his viewpoint.”</a:t>
            </a:r>
          </a:p>
          <a:p>
            <a:pPr>
              <a:buNone/>
            </a:pPr>
            <a:r>
              <a:rPr lang="en-GB" sz="1200" dirty="0" smtClean="0"/>
              <a:t>	</a:t>
            </a:r>
          </a:p>
          <a:p>
            <a:pPr>
              <a:buNone/>
            </a:pPr>
            <a:r>
              <a:rPr lang="en-GB" sz="1200" dirty="0" smtClean="0"/>
              <a:t>          - On </a:t>
            </a:r>
            <a:r>
              <a:rPr lang="en-GB" sz="1200" dirty="0"/>
              <a:t>segregated seating: “I just think it’s un-Australian what’s happened here and I can’t understand for a second why Melbourne University would tolerate it”</a:t>
            </a:r>
          </a:p>
          <a:p>
            <a:pPr>
              <a:buNone/>
            </a:pPr>
            <a:r>
              <a:rPr lang="en-GB" sz="1200" dirty="0" smtClean="0"/>
              <a:t>	On </a:t>
            </a:r>
            <a:r>
              <a:rPr lang="en-GB" sz="1200" dirty="0"/>
              <a:t>Syria: “It’s not goodies versus baddies, it’s baddies versus baddies and that’s why it’s very important that we don’t make a very difficult situation worse.”</a:t>
            </a:r>
          </a:p>
          <a:p>
            <a:pPr>
              <a:buNone/>
            </a:pPr>
            <a:r>
              <a:rPr lang="en-GB" sz="1200" dirty="0" smtClean="0"/>
              <a:t>	</a:t>
            </a:r>
          </a:p>
          <a:p>
            <a:pPr>
              <a:buNone/>
            </a:pPr>
            <a:r>
              <a:rPr lang="en-GB" sz="1200" dirty="0" smtClean="0"/>
              <a:t>          - Held </a:t>
            </a:r>
            <a:r>
              <a:rPr lang="en-GB" sz="1200" dirty="0"/>
              <a:t>up by a woman with a shopping trolley, the following interchange takes place between Abbott and </a:t>
            </a:r>
            <a:r>
              <a:rPr lang="en-GB" sz="1200" dirty="0" smtClean="0"/>
              <a:t>an old woman</a:t>
            </a:r>
            <a:r>
              <a:rPr lang="en-GB" sz="1200" dirty="0"/>
              <a:t>:</a:t>
            </a:r>
          </a:p>
          <a:p>
            <a:pPr>
              <a:buNone/>
            </a:pPr>
            <a:r>
              <a:rPr lang="en-GB" sz="1200" b="1" dirty="0" smtClean="0"/>
              <a:t>	Old </a:t>
            </a:r>
            <a:r>
              <a:rPr lang="en-GB" sz="1200" b="1" dirty="0"/>
              <a:t>woman with a shopping trolley:</a:t>
            </a:r>
            <a:r>
              <a:rPr lang="en-GB" sz="1200" dirty="0"/>
              <a:t> I want to be in a country that’s not going to be run by Muslims.</a:t>
            </a:r>
          </a:p>
          <a:p>
            <a:pPr>
              <a:buNone/>
            </a:pPr>
            <a:r>
              <a:rPr lang="en-GB" sz="1200" b="1" dirty="0" smtClean="0"/>
              <a:t>	Tony </a:t>
            </a:r>
            <a:r>
              <a:rPr lang="en-GB" sz="1200" b="1" dirty="0"/>
              <a:t>Abbott:</a:t>
            </a:r>
            <a:r>
              <a:rPr lang="en-GB" sz="1200" dirty="0"/>
              <a:t> I understand what you’re saying ma’am, and as I said the important thing is to make the borders secure and that way people will be happier that the right people are coming to our country.</a:t>
            </a:r>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tony-abbott-2-two-finger-raising-thug.jpg"/>
          <p:cNvPicPr>
            <a:picLocks noChangeAspect="1"/>
          </p:cNvPicPr>
          <p:nvPr/>
        </p:nvPicPr>
        <p:blipFill>
          <a:blip r:embed="rId3" cstate="print"/>
          <a:stretch>
            <a:fillRect/>
          </a:stretch>
        </p:blipFill>
        <p:spPr>
          <a:xfrm>
            <a:off x="214282" y="1452570"/>
            <a:ext cx="4250529" cy="283368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a:buNone/>
            </a:pPr>
            <a:r>
              <a:rPr lang="en-GB" sz="1600" b="1" dirty="0" smtClean="0"/>
              <a:t>	</a:t>
            </a:r>
          </a:p>
          <a:p>
            <a:pPr>
              <a:buNone/>
            </a:pPr>
            <a:r>
              <a:rPr lang="en-GB" sz="1600" b="1" dirty="0"/>
              <a:t>	</a:t>
            </a:r>
            <a:r>
              <a:rPr lang="en-GB" sz="1600" b="1" dirty="0" smtClean="0"/>
              <a:t>Cory </a:t>
            </a:r>
            <a:r>
              <a:rPr lang="en-GB" sz="1600" b="1" dirty="0" err="1" smtClean="0"/>
              <a:t>Bernardi</a:t>
            </a:r>
            <a:r>
              <a:rPr lang="en-GB" sz="1600" b="1" dirty="0" smtClean="0"/>
              <a:t> (Australia)</a:t>
            </a:r>
            <a:endParaRPr lang="en-GB" sz="1600" dirty="0"/>
          </a:p>
          <a:p>
            <a:pPr>
              <a:buNone/>
            </a:pPr>
            <a:r>
              <a:rPr lang="en-GB" sz="1600" dirty="0" smtClean="0"/>
              <a:t>	</a:t>
            </a:r>
            <a:r>
              <a:rPr lang="en-GB" sz="1600" dirty="0"/>
              <a:t> </a:t>
            </a:r>
          </a:p>
          <a:p>
            <a:pPr>
              <a:buNone/>
            </a:pPr>
            <a:r>
              <a:rPr lang="en-GB" sz="1600" dirty="0" smtClean="0"/>
              <a:t>	- For </a:t>
            </a:r>
            <a:r>
              <a:rPr lang="en-GB" sz="1600" dirty="0"/>
              <a:t>claiming Christianity is under siege from Islam (and the Greens).  For stating in a written reply to an Australian Muslim that fundamentalist Islam has been linked to “gang rapes being justified by Muslim clerics” and “hate speeches being espoused in Australian mosques in the name of Allah” amongst a list of other allegations, and that:</a:t>
            </a:r>
          </a:p>
          <a:p>
            <a:pPr>
              <a:buNone/>
            </a:pPr>
            <a:r>
              <a:rPr lang="en-GB" sz="1600" dirty="0" smtClean="0"/>
              <a:t>	</a:t>
            </a:r>
          </a:p>
          <a:p>
            <a:pPr>
              <a:buNone/>
            </a:pPr>
            <a:r>
              <a:rPr lang="en-GB" sz="1600" dirty="0" smtClean="0"/>
              <a:t>        - “You </a:t>
            </a:r>
            <a:r>
              <a:rPr lang="en-GB" sz="1600" dirty="0"/>
              <a:t>have identified yourself as an Australian Muslim. I would be interested to know if you subscribe to fundamentalist Islamic practices. If not, I ask then for evidence that you have publicly denounced the above mentioned practices and the preachers who advocate for non-engagement of Muslims and “infidels”</a:t>
            </a:r>
          </a:p>
          <a:p>
            <a:pPr>
              <a:buNone/>
            </a:pPr>
            <a:r>
              <a:rPr lang="en-GB" sz="1600" dirty="0" smtClean="0"/>
              <a:t>	“</a:t>
            </a:r>
            <a:r>
              <a:rPr lang="en-GB" sz="1600" dirty="0"/>
              <a:t>In the absence of your condemnation, one could conclude you agree with their conduct. </a:t>
            </a:r>
            <a:r>
              <a:rPr lang="en-GB" sz="1600" dirty="0" smtClean="0"/>
              <a:t>Accordingly, </a:t>
            </a:r>
            <a:r>
              <a:rPr lang="en-GB" sz="1600" dirty="0"/>
              <a:t>I will not be engaging in further correspondence with you.”</a:t>
            </a:r>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cory-bernardi.jpg"/>
          <p:cNvPicPr>
            <a:picLocks noChangeAspect="1"/>
          </p:cNvPicPr>
          <p:nvPr/>
        </p:nvPicPr>
        <p:blipFill>
          <a:blip r:embed="rId3" cstate="print"/>
          <a:stretch>
            <a:fillRect/>
          </a:stretch>
        </p:blipFill>
        <p:spPr>
          <a:xfrm>
            <a:off x="214282" y="1643050"/>
            <a:ext cx="4572000" cy="25717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a:buNone/>
            </a:pPr>
            <a:r>
              <a:rPr lang="en-GB" sz="1600" b="1" dirty="0" smtClean="0"/>
              <a:t>	</a:t>
            </a:r>
          </a:p>
          <a:p>
            <a:pPr>
              <a:buNone/>
            </a:pPr>
            <a:r>
              <a:rPr lang="en-GB" sz="1600" b="1" dirty="0" smtClean="0"/>
              <a:t>	</a:t>
            </a:r>
          </a:p>
          <a:p>
            <a:pPr>
              <a:buNone/>
            </a:pPr>
            <a:endParaRPr lang="en-GB" sz="1600" b="1" dirty="0"/>
          </a:p>
          <a:p>
            <a:pPr>
              <a:buNone/>
            </a:pPr>
            <a:endParaRPr lang="en-GB" sz="1600" b="1" dirty="0" smtClean="0"/>
          </a:p>
          <a:p>
            <a:pPr>
              <a:buNone/>
            </a:pPr>
            <a:r>
              <a:rPr lang="en-GB" sz="1600" b="1" dirty="0"/>
              <a:t>	</a:t>
            </a:r>
            <a:r>
              <a:rPr lang="en-GB" b="1" dirty="0" smtClean="0"/>
              <a:t>Shin </a:t>
            </a:r>
            <a:r>
              <a:rPr lang="en-GB" b="1" dirty="0" err="1" smtClean="0"/>
              <a:t>Wirathu</a:t>
            </a:r>
            <a:r>
              <a:rPr lang="en-GB" b="1" dirty="0" smtClean="0"/>
              <a:t> (</a:t>
            </a:r>
            <a:r>
              <a:rPr lang="en-GB" b="1" dirty="0"/>
              <a:t>Myanmar)</a:t>
            </a:r>
            <a:endParaRPr lang="en-GB" dirty="0"/>
          </a:p>
          <a:p>
            <a:pPr>
              <a:buNone/>
            </a:pPr>
            <a:r>
              <a:rPr lang="en-GB" sz="1600" dirty="0" smtClean="0"/>
              <a:t>	</a:t>
            </a:r>
          </a:p>
          <a:p>
            <a:pPr>
              <a:buNone/>
            </a:pPr>
            <a:r>
              <a:rPr lang="en-GB" sz="1600" dirty="0" smtClean="0"/>
              <a:t>        - Founder </a:t>
            </a:r>
            <a:r>
              <a:rPr lang="en-GB" sz="1600" dirty="0"/>
              <a:t>of the anti-Muslim movement 969</a:t>
            </a:r>
          </a:p>
          <a:p>
            <a:pPr>
              <a:buNone/>
            </a:pPr>
            <a:r>
              <a:rPr lang="en-GB" sz="1600" dirty="0" smtClean="0"/>
              <a:t>	</a:t>
            </a:r>
          </a:p>
          <a:p>
            <a:pPr>
              <a:buNone/>
            </a:pPr>
            <a:r>
              <a:rPr lang="en-GB" sz="1600" dirty="0"/>
              <a:t>	</a:t>
            </a:r>
            <a:r>
              <a:rPr lang="en-GB" sz="1600" dirty="0" smtClean="0"/>
              <a:t>- “</a:t>
            </a:r>
            <a:r>
              <a:rPr lang="en-GB" sz="1600" dirty="0"/>
              <a:t>Muslims are only well behaved when they are weak.  When they become strong, they are like a wolf or a jackal, in large packs they hunt down other animals.”</a:t>
            </a:r>
          </a:p>
          <a:p>
            <a:pPr>
              <a:buNone/>
            </a:pPr>
            <a:r>
              <a:rPr lang="en-GB" sz="1600" dirty="0" smtClean="0"/>
              <a:t>	</a:t>
            </a:r>
          </a:p>
          <a:p>
            <a:pPr>
              <a:buNone/>
            </a:pPr>
            <a:r>
              <a:rPr lang="en-GB" sz="1600" dirty="0"/>
              <a:t>	</a:t>
            </a:r>
            <a:r>
              <a:rPr lang="en-GB" sz="1600" dirty="0" smtClean="0"/>
              <a:t>- “</a:t>
            </a:r>
            <a:r>
              <a:rPr lang="en-GB" sz="1600" dirty="0"/>
              <a:t>Over the past 50 years, we have shopped at Muslim shops and then they became richer and wealthier than us and can buy and marry our girls.”</a:t>
            </a:r>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shin-wirathu-2-cannot-look-anyone-in-the-eye.jpg"/>
          <p:cNvPicPr>
            <a:picLocks noChangeAspect="1"/>
          </p:cNvPicPr>
          <p:nvPr/>
        </p:nvPicPr>
        <p:blipFill>
          <a:blip r:embed="rId3" cstate="print"/>
          <a:stretch>
            <a:fillRect/>
          </a:stretch>
        </p:blipFill>
        <p:spPr>
          <a:xfrm>
            <a:off x="285720" y="1501154"/>
            <a:ext cx="4444952" cy="24993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dirty="0" smtClean="0">
                <a:solidFill>
                  <a:schemeClr val="tx1"/>
                </a:solidFill>
              </a:rPr>
              <a:t>And the Winner is...</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One of these...</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pic>
        <p:nvPicPr>
          <p:cNvPr id="10" name="Picture 9" descr="aung-san-suu-kyi.jpg"/>
          <p:cNvPicPr>
            <a:picLocks noChangeAspect="1"/>
          </p:cNvPicPr>
          <p:nvPr/>
        </p:nvPicPr>
        <p:blipFill>
          <a:blip r:embed="rId4" cstate="print"/>
          <a:stretch>
            <a:fillRect/>
          </a:stretch>
        </p:blipFill>
        <p:spPr>
          <a:xfrm>
            <a:off x="285720" y="785794"/>
            <a:ext cx="4214842" cy="2809895"/>
          </a:xfrm>
          <a:prstGeom prst="rect">
            <a:avLst/>
          </a:prstGeom>
        </p:spPr>
      </p:pic>
      <p:pic>
        <p:nvPicPr>
          <p:cNvPr id="12" name="Picture 11" descr="tony-abbott-2-two-finger-raising-thug.jpg"/>
          <p:cNvPicPr>
            <a:picLocks noChangeAspect="1"/>
          </p:cNvPicPr>
          <p:nvPr/>
        </p:nvPicPr>
        <p:blipFill>
          <a:blip r:embed="rId5" cstate="print"/>
          <a:stretch>
            <a:fillRect/>
          </a:stretch>
        </p:blipFill>
        <p:spPr>
          <a:xfrm>
            <a:off x="4714876" y="785794"/>
            <a:ext cx="4250529" cy="2833686"/>
          </a:xfrm>
          <a:prstGeom prst="rect">
            <a:avLst/>
          </a:prstGeom>
        </p:spPr>
      </p:pic>
      <p:pic>
        <p:nvPicPr>
          <p:cNvPr id="13" name="Picture 12" descr="cory-bernardi.jpg"/>
          <p:cNvPicPr>
            <a:picLocks noChangeAspect="1"/>
          </p:cNvPicPr>
          <p:nvPr/>
        </p:nvPicPr>
        <p:blipFill>
          <a:blip r:embed="rId6" cstate="print"/>
          <a:stretch>
            <a:fillRect/>
          </a:stretch>
        </p:blipFill>
        <p:spPr>
          <a:xfrm>
            <a:off x="285720" y="3643314"/>
            <a:ext cx="4214842" cy="2370849"/>
          </a:xfrm>
          <a:prstGeom prst="rect">
            <a:avLst/>
          </a:prstGeom>
        </p:spPr>
      </p:pic>
      <p:pic>
        <p:nvPicPr>
          <p:cNvPr id="16" name="Picture 15" descr="shin-wirathu-2-cannot-look-anyone-in-the-eye.jpg"/>
          <p:cNvPicPr>
            <a:picLocks noChangeAspect="1"/>
          </p:cNvPicPr>
          <p:nvPr/>
        </p:nvPicPr>
        <p:blipFill>
          <a:blip r:embed="rId7" cstate="print"/>
          <a:stretch>
            <a:fillRect/>
          </a:stretch>
        </p:blipFill>
        <p:spPr>
          <a:xfrm>
            <a:off x="4786314" y="3714752"/>
            <a:ext cx="4143404" cy="232979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err="1" smtClean="0">
                <a:solidFill>
                  <a:schemeClr val="tx1"/>
                </a:solidFill>
              </a:rPr>
              <a:t>Aung</a:t>
            </a:r>
            <a:r>
              <a:rPr lang="en-GB" sz="4800" dirty="0" smtClean="0">
                <a:solidFill>
                  <a:schemeClr val="tx1"/>
                </a:solidFill>
              </a:rPr>
              <a:t> San </a:t>
            </a:r>
            <a:r>
              <a:rPr lang="en-GB" sz="4800" dirty="0" err="1" smtClean="0">
                <a:solidFill>
                  <a:schemeClr val="tx1"/>
                </a:solidFill>
              </a:rPr>
              <a:t>Suu</a:t>
            </a:r>
            <a:r>
              <a:rPr lang="en-GB" sz="4800" dirty="0" smtClean="0">
                <a:solidFill>
                  <a:schemeClr val="tx1"/>
                </a:solidFill>
              </a:rPr>
              <a:t> </a:t>
            </a:r>
            <a:r>
              <a:rPr lang="en-GB" sz="4800" dirty="0" err="1" smtClean="0">
                <a:solidFill>
                  <a:schemeClr val="tx1"/>
                </a:solidFill>
              </a:rPr>
              <a:t>Kyi</a:t>
            </a:r>
            <a:r>
              <a:rPr lang="en-GB" sz="4800" dirty="0" smtClean="0">
                <a:solidFill>
                  <a:schemeClr val="tx1"/>
                </a:solidFill>
              </a:rPr>
              <a:t> (Myanmar)</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pic>
        <p:nvPicPr>
          <p:cNvPr id="6" name="Picture 5" descr="aung-san-suu-kyi.jpg"/>
          <p:cNvPicPr>
            <a:picLocks noChangeAspect="1"/>
          </p:cNvPicPr>
          <p:nvPr/>
        </p:nvPicPr>
        <p:blipFill>
          <a:blip r:embed="rId3" cstate="print"/>
          <a:stretch>
            <a:fillRect/>
          </a:stretch>
        </p:blipFill>
        <p:spPr>
          <a:xfrm>
            <a:off x="1142976" y="1285859"/>
            <a:ext cx="6929486" cy="461965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b="1" dirty="0" smtClean="0">
                <a:solidFill>
                  <a:schemeClr val="tx1"/>
                </a:solidFill>
              </a:rPr>
              <a:t>UK</a:t>
            </a:r>
            <a:endParaRPr lang="en-GB" sz="4800" b="1"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fontScale="92500" lnSpcReduction="10000"/>
          </a:bodyPr>
          <a:lstStyle/>
          <a:p>
            <a:pPr algn="ctr"/>
            <a:r>
              <a:rPr lang="en-GB" sz="4800" dirty="0" smtClean="0">
                <a:solidFill>
                  <a:schemeClr val="tx1"/>
                </a:solidFill>
              </a:rPr>
              <a:t>The Nominees</a:t>
            </a:r>
          </a:p>
          <a:p>
            <a:pPr algn="ctr"/>
            <a:r>
              <a:rPr lang="en-GB" sz="4800" dirty="0" smtClean="0">
                <a:solidFill>
                  <a:schemeClr val="tx1"/>
                </a:solidFill>
              </a:rPr>
              <a:t>In no particular order</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a:buNone/>
            </a:pPr>
            <a:r>
              <a:rPr lang="en-GB" sz="1300" b="1" dirty="0" smtClean="0"/>
              <a:t>	</a:t>
            </a:r>
          </a:p>
          <a:p>
            <a:pPr>
              <a:buNone/>
            </a:pPr>
            <a:r>
              <a:rPr lang="en-GB" sz="1300" b="1" dirty="0"/>
              <a:t>	</a:t>
            </a:r>
            <a:r>
              <a:rPr lang="en-GB" sz="2000" b="1" dirty="0" smtClean="0"/>
              <a:t>Douglas Murray</a:t>
            </a:r>
            <a:endParaRPr lang="en-GB" sz="2000" dirty="0"/>
          </a:p>
          <a:p>
            <a:pPr>
              <a:buNone/>
            </a:pPr>
            <a:r>
              <a:rPr lang="en-GB" sz="1300" dirty="0" smtClean="0"/>
              <a:t>	</a:t>
            </a:r>
          </a:p>
          <a:p>
            <a:pPr>
              <a:buNone/>
            </a:pPr>
            <a:r>
              <a:rPr lang="en-GB" sz="1300" dirty="0"/>
              <a:t>	</a:t>
            </a:r>
            <a:r>
              <a:rPr lang="en-GB" sz="1300" dirty="0" smtClean="0"/>
              <a:t>- For </a:t>
            </a:r>
            <a:r>
              <a:rPr lang="en-GB" sz="1300" dirty="0"/>
              <a:t>almost anything he has written about Islam and </a:t>
            </a:r>
            <a:r>
              <a:rPr lang="en-GB" sz="1300" dirty="0" smtClean="0"/>
              <a:t>Muslims</a:t>
            </a:r>
          </a:p>
          <a:p>
            <a:pPr>
              <a:buNone/>
            </a:pPr>
            <a:endParaRPr lang="en-GB" sz="1300" dirty="0"/>
          </a:p>
          <a:p>
            <a:pPr>
              <a:buNone/>
            </a:pPr>
            <a:r>
              <a:rPr lang="en-GB" sz="1300" dirty="0" smtClean="0"/>
              <a:t>	- For </a:t>
            </a:r>
            <a:r>
              <a:rPr lang="en-GB" sz="1300" dirty="0"/>
              <a:t>example the </a:t>
            </a:r>
            <a:r>
              <a:rPr lang="en-GB" sz="1300" dirty="0" smtClean="0"/>
              <a:t>article: </a:t>
            </a:r>
            <a:r>
              <a:rPr lang="en-GB" sz="1300" dirty="0"/>
              <a:t>“Is the startling rise in Muslim infants as positive as the Times suggests</a:t>
            </a:r>
            <a:r>
              <a:rPr lang="en-GB" sz="1300" dirty="0" smtClean="0"/>
              <a:t>?”</a:t>
            </a:r>
          </a:p>
          <a:p>
            <a:pPr>
              <a:buNone/>
            </a:pPr>
            <a:endParaRPr lang="en-GB" sz="1300" dirty="0"/>
          </a:p>
          <a:p>
            <a:pPr>
              <a:buNone/>
            </a:pPr>
            <a:r>
              <a:rPr lang="en-GB" sz="1300" dirty="0" smtClean="0"/>
              <a:t>	 - Or</a:t>
            </a:r>
            <a:r>
              <a:rPr lang="en-GB" sz="1300" b="1" dirty="0" smtClean="0"/>
              <a:t> </a:t>
            </a:r>
            <a:r>
              <a:rPr lang="en-GB" sz="1300" dirty="0"/>
              <a:t>“The word </a:t>
            </a:r>
            <a:r>
              <a:rPr lang="en-GB" sz="1300" dirty="0" err="1" smtClean="0"/>
              <a:t>Islamophobia</a:t>
            </a:r>
            <a:r>
              <a:rPr lang="en-GB" sz="1300" dirty="0"/>
              <a:t>" is a crock. A phobia is an irrational fear. Claustrophobia is irrational because small places tend not to kill you. On the contrary, it is highly rational to be afraid of some, though not all, interpretations of Islam. It is rational to be afraid of a </a:t>
            </a:r>
            <a:r>
              <a:rPr lang="en-GB" sz="1300" dirty="0" err="1"/>
              <a:t>Salafist</a:t>
            </a:r>
            <a:r>
              <a:rPr lang="en-GB" sz="1300" dirty="0"/>
              <a:t>. It is irrational to be afraid of an </a:t>
            </a:r>
            <a:r>
              <a:rPr lang="en-GB" sz="1300" dirty="0" err="1"/>
              <a:t>Ahmadiyya</a:t>
            </a:r>
            <a:r>
              <a:rPr lang="en-GB" sz="1300" dirty="0"/>
              <a:t>. But there are far more </a:t>
            </a:r>
            <a:r>
              <a:rPr lang="en-GB" sz="1300" dirty="0" err="1"/>
              <a:t>Salafists</a:t>
            </a:r>
            <a:r>
              <a:rPr lang="en-GB" sz="1300" dirty="0"/>
              <a:t> in the world today than there are </a:t>
            </a:r>
            <a:r>
              <a:rPr lang="en-GB" sz="1300" dirty="0" err="1"/>
              <a:t>Ahmadiyya</a:t>
            </a:r>
            <a:r>
              <a:rPr lang="en-GB" sz="1300" dirty="0"/>
              <a:t>.”</a:t>
            </a:r>
          </a:p>
          <a:p>
            <a:pPr>
              <a:buNone/>
            </a:pPr>
            <a:endParaRPr lang="en-GB" sz="1300" dirty="0"/>
          </a:p>
          <a:p>
            <a:pPr>
              <a:buNone/>
            </a:pPr>
            <a:r>
              <a:rPr lang="en-GB" sz="1300" dirty="0" smtClean="0"/>
              <a:t>	- Or </a:t>
            </a:r>
            <a:r>
              <a:rPr lang="en-GB" sz="1300" dirty="0"/>
              <a:t>“What is often called </a:t>
            </a:r>
            <a:r>
              <a:rPr lang="en-GB" sz="1300" dirty="0" err="1"/>
              <a:t>Islamophobia</a:t>
            </a:r>
            <a:r>
              <a:rPr lang="en-GB" sz="1300" dirty="0"/>
              <a:t>, on the other hand, is eminently solvable. Indeed, any real upsurge in suspicion or criticism of Islam can be stopped in an instant. For, if any suspicion of Muslims does exist it comes not because of some phantom but because of the behaviour of Islamic extremists, not least their </a:t>
            </a:r>
            <a:r>
              <a:rPr lang="en-GB" sz="1300" dirty="0" smtClean="0"/>
              <a:t>suicidal conduct and </a:t>
            </a:r>
            <a:r>
              <a:rPr lang="en-GB" sz="1300" dirty="0"/>
              <a:t>ongoing war against Jews. If Muslims can eradicate the sickness of extremism, such as </a:t>
            </a:r>
            <a:r>
              <a:rPr lang="en-GB" sz="1300" dirty="0" smtClean="0"/>
              <a:t>anti-</a:t>
            </a:r>
            <a:r>
              <a:rPr lang="en-GB" sz="1300" dirty="0" err="1" smtClean="0"/>
              <a:t>semitism</a:t>
            </a:r>
            <a:r>
              <a:rPr lang="en-GB" sz="1300" dirty="0"/>
              <a:t>, from their faith then </a:t>
            </a:r>
            <a:r>
              <a:rPr lang="en-GB" sz="1300" dirty="0" err="1"/>
              <a:t>Islamophobia</a:t>
            </a:r>
            <a:r>
              <a:rPr lang="en-GB" sz="1300" dirty="0"/>
              <a:t> will become not only an unsatisfactory word, but a wholly </a:t>
            </a:r>
            <a:r>
              <a:rPr lang="en-GB" sz="1300" dirty="0" smtClean="0"/>
              <a:t>an unneeded </a:t>
            </a:r>
            <a:r>
              <a:rPr lang="en-GB" sz="1300" dirty="0"/>
              <a:t>one.”</a:t>
            </a:r>
          </a:p>
          <a:p>
            <a:pPr>
              <a:buNone/>
            </a:pPr>
            <a:endParaRPr lang="en-GB" sz="1300" dirty="0"/>
          </a:p>
          <a:p>
            <a:pPr>
              <a:buNone/>
            </a:pPr>
            <a:endParaRPr lang="en-GB" sz="1300"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douglasmurray.jpg"/>
          <p:cNvPicPr>
            <a:picLocks noChangeAspect="1"/>
          </p:cNvPicPr>
          <p:nvPr/>
        </p:nvPicPr>
        <p:blipFill>
          <a:blip r:embed="rId3" cstate="print"/>
          <a:stretch>
            <a:fillRect/>
          </a:stretch>
        </p:blipFill>
        <p:spPr>
          <a:xfrm>
            <a:off x="142844" y="1500174"/>
            <a:ext cx="4572000" cy="25717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a:buNone/>
            </a:pPr>
            <a:r>
              <a:rPr lang="en-GB" sz="1300" b="1" dirty="0" smtClean="0"/>
              <a:t>	</a:t>
            </a:r>
          </a:p>
          <a:p>
            <a:pPr>
              <a:buNone/>
            </a:pPr>
            <a:r>
              <a:rPr lang="en-GB" sz="1300" b="1" dirty="0" smtClean="0"/>
              <a:t>	</a:t>
            </a:r>
            <a:r>
              <a:rPr lang="en-GB" sz="1400" b="1" dirty="0" smtClean="0"/>
              <a:t> </a:t>
            </a:r>
          </a:p>
          <a:p>
            <a:pPr>
              <a:buNone/>
            </a:pPr>
            <a:endParaRPr lang="en-GB" sz="1400" b="1" dirty="0"/>
          </a:p>
          <a:p>
            <a:pPr>
              <a:buNone/>
            </a:pPr>
            <a:endParaRPr lang="en-GB" sz="1400" b="1" dirty="0" smtClean="0"/>
          </a:p>
          <a:p>
            <a:pPr>
              <a:buNone/>
            </a:pPr>
            <a:endParaRPr lang="en-GB" sz="1400" b="1" dirty="0"/>
          </a:p>
          <a:p>
            <a:pPr>
              <a:buNone/>
            </a:pPr>
            <a:endParaRPr lang="en-GB" sz="1400" b="1" dirty="0" smtClean="0"/>
          </a:p>
          <a:p>
            <a:pPr>
              <a:buNone/>
            </a:pPr>
            <a:r>
              <a:rPr lang="en-GB" sz="1400" b="1" dirty="0"/>
              <a:t>	</a:t>
            </a:r>
            <a:endParaRPr lang="en-GB" sz="1400" b="1" dirty="0" smtClean="0"/>
          </a:p>
          <a:p>
            <a:pPr>
              <a:buNone/>
            </a:pPr>
            <a:r>
              <a:rPr lang="en-GB" sz="1400" b="1" dirty="0"/>
              <a:t>	</a:t>
            </a:r>
            <a:r>
              <a:rPr lang="en-GB" sz="2000" b="1" dirty="0" smtClean="0"/>
              <a:t>Theresa May, Home Secretary</a:t>
            </a:r>
            <a:endParaRPr lang="en-GB" sz="2000" dirty="0"/>
          </a:p>
          <a:p>
            <a:pPr>
              <a:buNone/>
            </a:pPr>
            <a:r>
              <a:rPr lang="en-GB" sz="1400" dirty="0" smtClean="0"/>
              <a:t>	</a:t>
            </a:r>
          </a:p>
          <a:p>
            <a:pPr>
              <a:buNone/>
            </a:pPr>
            <a:r>
              <a:rPr lang="en-GB" sz="1400" dirty="0"/>
              <a:t>	</a:t>
            </a:r>
            <a:r>
              <a:rPr lang="en-GB" sz="1400" dirty="0" smtClean="0"/>
              <a:t>- For </a:t>
            </a:r>
            <a:r>
              <a:rPr lang="en-GB" sz="1400" dirty="0"/>
              <a:t>the extradition of </a:t>
            </a:r>
            <a:r>
              <a:rPr lang="en-GB" sz="1400" dirty="0" err="1" smtClean="0"/>
              <a:t>Asperger’s</a:t>
            </a:r>
            <a:r>
              <a:rPr lang="en-GB" sz="1400" dirty="0" smtClean="0"/>
              <a:t> </a:t>
            </a:r>
            <a:r>
              <a:rPr lang="en-GB" sz="1400" dirty="0"/>
              <a:t>Sufferer </a:t>
            </a:r>
            <a:r>
              <a:rPr lang="en-GB" sz="1400" dirty="0" err="1"/>
              <a:t>Talha</a:t>
            </a:r>
            <a:r>
              <a:rPr lang="en-GB" sz="1400" dirty="0"/>
              <a:t> </a:t>
            </a:r>
            <a:r>
              <a:rPr lang="en-GB" sz="1400" dirty="0" err="1"/>
              <a:t>Ahsan</a:t>
            </a:r>
            <a:r>
              <a:rPr lang="en-GB" sz="1400" dirty="0"/>
              <a:t> whilst changing UK policy to allow </a:t>
            </a:r>
            <a:r>
              <a:rPr lang="en-GB" sz="1400" dirty="0" smtClean="0"/>
              <a:t>another non-</a:t>
            </a:r>
            <a:r>
              <a:rPr lang="en-GB" sz="1400" dirty="0" err="1" smtClean="0"/>
              <a:t>muslim</a:t>
            </a:r>
            <a:r>
              <a:rPr lang="en-GB" sz="1400" dirty="0" smtClean="0"/>
              <a:t> </a:t>
            </a:r>
            <a:r>
              <a:rPr lang="en-GB" sz="1400" dirty="0" err="1" smtClean="0"/>
              <a:t>Asperger’s</a:t>
            </a:r>
            <a:r>
              <a:rPr lang="en-GB" sz="1400" dirty="0" smtClean="0"/>
              <a:t> </a:t>
            </a:r>
            <a:r>
              <a:rPr lang="en-GB" sz="1400" dirty="0"/>
              <a:t>sufferer Gary McKinnon to stay in the UK and not be extradited.</a:t>
            </a:r>
          </a:p>
          <a:p>
            <a:pPr>
              <a:buNone/>
            </a:pPr>
            <a:r>
              <a:rPr lang="en-GB" sz="1400" dirty="0" smtClean="0"/>
              <a:t>	</a:t>
            </a:r>
          </a:p>
          <a:p>
            <a:pPr>
              <a:buNone/>
            </a:pPr>
            <a:r>
              <a:rPr lang="en-GB" sz="1400" dirty="0"/>
              <a:t>	</a:t>
            </a:r>
            <a:r>
              <a:rPr lang="en-GB" sz="1400" dirty="0" smtClean="0"/>
              <a:t>- For </a:t>
            </a:r>
            <a:r>
              <a:rPr lang="en-GB" sz="1400" dirty="0"/>
              <a:t>stripping 16 men of the British citizenship – most Muslim –two of whom were later killed in drone strikes</a:t>
            </a:r>
          </a:p>
          <a:p>
            <a:pPr>
              <a:buNone/>
            </a:pPr>
            <a:endParaRPr lang="en-GB" sz="1300" dirty="0"/>
          </a:p>
          <a:p>
            <a:pPr>
              <a:buNone/>
            </a:pPr>
            <a:endParaRPr lang="en-GB" sz="1300"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Home Secretary Theresa May-844184.jpg"/>
          <p:cNvPicPr>
            <a:picLocks noChangeAspect="1"/>
          </p:cNvPicPr>
          <p:nvPr/>
        </p:nvPicPr>
        <p:blipFill>
          <a:blip r:embed="rId3" cstate="print"/>
          <a:stretch>
            <a:fillRect/>
          </a:stretch>
        </p:blipFill>
        <p:spPr>
          <a:xfrm>
            <a:off x="142844" y="1304839"/>
            <a:ext cx="4785973" cy="319573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rmAutofit fontScale="70000" lnSpcReduction="20000"/>
          </a:bodyPr>
          <a:lstStyle/>
          <a:p>
            <a:pPr lvl="1">
              <a:buNone/>
            </a:pPr>
            <a:endParaRPr lang="en-GB" dirty="0" smtClean="0"/>
          </a:p>
          <a:p>
            <a:pPr marL="702000">
              <a:buNone/>
            </a:pPr>
            <a:r>
              <a:rPr lang="en-GB" sz="3400" b="1" dirty="0" smtClean="0"/>
              <a:t>Geert Wilders (Netherlands)</a:t>
            </a:r>
          </a:p>
          <a:p>
            <a:pPr>
              <a:buNone/>
            </a:pPr>
            <a:endParaRPr lang="en-GB" b="1" dirty="0"/>
          </a:p>
          <a:p>
            <a:pPr>
              <a:buNone/>
            </a:pPr>
            <a:r>
              <a:rPr lang="en-GB" b="1" dirty="0" smtClean="0"/>
              <a:t>       - </a:t>
            </a:r>
            <a:r>
              <a:rPr lang="en-GB" dirty="0" smtClean="0"/>
              <a:t>Form </a:t>
            </a:r>
            <a:r>
              <a:rPr lang="en-GB" dirty="0"/>
              <a:t>not long </a:t>
            </a:r>
            <a:r>
              <a:rPr lang="en-GB" dirty="0" smtClean="0"/>
              <a:t>enough</a:t>
            </a:r>
            <a:endParaRPr lang="en-GB" dirty="0"/>
          </a:p>
          <a:p>
            <a:pPr>
              <a:buNone/>
            </a:pPr>
            <a:r>
              <a:rPr lang="en-GB" dirty="0" smtClean="0"/>
              <a:t>	- For </a:t>
            </a:r>
            <a:r>
              <a:rPr lang="en-GB" dirty="0"/>
              <a:t>creating the sticker saying in Arabic on the Saudi flag</a:t>
            </a:r>
            <a:r>
              <a:rPr lang="en-GB" dirty="0" smtClean="0"/>
              <a:t>: ‘</a:t>
            </a:r>
            <a:r>
              <a:rPr lang="en-GB" dirty="0"/>
              <a:t>Islam is a lie, Mohammed is a criminal, the Koran is poison.’ </a:t>
            </a:r>
            <a:endParaRPr lang="en-GB" dirty="0" smtClean="0"/>
          </a:p>
          <a:p>
            <a:pPr>
              <a:buNone/>
            </a:pPr>
            <a:r>
              <a:rPr lang="en-GB" dirty="0" smtClean="0"/>
              <a:t>	- For </a:t>
            </a:r>
            <a:r>
              <a:rPr lang="en-GB" dirty="0"/>
              <a:t>chastising the Pope and asking him to “speak the truth about Islam – the largest threat to mankind in this present age</a:t>
            </a:r>
            <a:r>
              <a:rPr lang="en-GB" dirty="0" smtClean="0"/>
              <a:t>”.</a:t>
            </a:r>
          </a:p>
          <a:p>
            <a:pPr>
              <a:buNone/>
            </a:pPr>
            <a:r>
              <a:rPr lang="en-GB" dirty="0" smtClean="0"/>
              <a:t>	- For </a:t>
            </a:r>
            <a:r>
              <a:rPr lang="en-GB" dirty="0"/>
              <a:t>chastising Muslims thus</a:t>
            </a:r>
            <a:r>
              <a:rPr lang="en-GB" dirty="0" smtClean="0"/>
              <a:t>: ”</a:t>
            </a:r>
            <a:r>
              <a:rPr lang="en-GB" dirty="0"/>
              <a:t>Muhammad was a warlord, terrorist and paedophile... If 1.5 billion people think he is the best example to follow it’s fair and necessary to analyse it and be able to talk about it</a:t>
            </a:r>
            <a:r>
              <a:rPr lang="en-GB" dirty="0" smtClean="0"/>
              <a:t>.</a:t>
            </a:r>
            <a:endParaRPr lang="en-GB" dirty="0"/>
          </a:p>
          <a:p>
            <a:pPr>
              <a:buNone/>
            </a:pPr>
            <a:r>
              <a:rPr lang="en-GB" dirty="0" smtClean="0"/>
              <a:t>	- For chastising Muslims again: ”I </a:t>
            </a:r>
            <a:r>
              <a:rPr lang="en-GB" dirty="0"/>
              <a:t>call on all the Muslims in the world to leave Islam for Christianity or atheism or whatever they want. This will be good for them and also for our free society.”</a:t>
            </a:r>
          </a:p>
          <a:p>
            <a:endParaRPr lang="en-GB" dirty="0"/>
          </a:p>
          <a:p>
            <a:endParaRPr lang="en-GB" sz="2800" dirty="0"/>
          </a:p>
          <a:p>
            <a:pPr lvl="1">
              <a:buNone/>
            </a:pPr>
            <a:r>
              <a:rPr lang="en-GB" b="1" dirty="0" smtClean="0"/>
              <a:t> </a:t>
            </a:r>
            <a:endParaRPr lang="en-GB"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22" name="Picture 21" descr="Nominate_Wilders.jpg"/>
          <p:cNvPicPr>
            <a:picLocks noChangeAspect="1"/>
          </p:cNvPicPr>
          <p:nvPr/>
        </p:nvPicPr>
        <p:blipFill>
          <a:blip r:embed="rId3" cstate="print"/>
          <a:stretch>
            <a:fillRect/>
          </a:stretch>
        </p:blipFill>
        <p:spPr>
          <a:xfrm>
            <a:off x="71406" y="357166"/>
            <a:ext cx="4495479" cy="364333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a:buNone/>
            </a:pPr>
            <a:r>
              <a:rPr lang="en-GB" sz="1300" b="1" dirty="0" smtClean="0"/>
              <a:t>	</a:t>
            </a:r>
          </a:p>
          <a:p>
            <a:pPr>
              <a:buNone/>
            </a:pPr>
            <a:r>
              <a:rPr lang="en-GB" sz="1300" b="1" dirty="0" smtClean="0"/>
              <a:t>	</a:t>
            </a:r>
            <a:r>
              <a:rPr lang="en-GB" sz="1200" b="1" dirty="0" err="1" smtClean="0"/>
              <a:t>Majid</a:t>
            </a:r>
            <a:r>
              <a:rPr lang="en-GB" sz="1200" b="1" dirty="0" smtClean="0"/>
              <a:t> </a:t>
            </a:r>
            <a:r>
              <a:rPr lang="en-GB" sz="1200" b="1" dirty="0" err="1"/>
              <a:t>Nawaz</a:t>
            </a:r>
            <a:r>
              <a:rPr lang="en-GB" sz="1200" b="1" dirty="0"/>
              <a:t> </a:t>
            </a:r>
            <a:r>
              <a:rPr lang="en-GB" sz="1200" b="1" dirty="0" smtClean="0"/>
              <a:t>of </a:t>
            </a:r>
            <a:r>
              <a:rPr lang="en-GB" sz="1200" b="1" dirty="0" err="1" smtClean="0"/>
              <a:t>Quilliam</a:t>
            </a:r>
            <a:r>
              <a:rPr lang="en-GB" sz="1200" b="1" dirty="0" smtClean="0"/>
              <a:t> Foundation</a:t>
            </a:r>
          </a:p>
          <a:p>
            <a:endParaRPr lang="en-GB" sz="1400" dirty="0"/>
          </a:p>
          <a:p>
            <a:pPr>
              <a:buNone/>
            </a:pPr>
            <a:r>
              <a:rPr lang="en-GB" sz="1400" dirty="0" smtClean="0"/>
              <a:t>	- For allying himself and his organisation with the US including George Bush, the British Government, including Tony Blair and most recently Tommy Robinson and Kevin Carroll formerly of the English Defence League.</a:t>
            </a:r>
          </a:p>
          <a:p>
            <a:pPr>
              <a:buNone/>
            </a:pPr>
            <a:endParaRPr lang="en-GB" sz="1400" dirty="0" smtClean="0"/>
          </a:p>
          <a:p>
            <a:pPr>
              <a:buNone/>
            </a:pPr>
            <a:r>
              <a:rPr lang="en-GB" sz="1400" dirty="0" smtClean="0"/>
              <a:t>	- For endorsing, promoting and accepting funding to promote the UK Government’s ideology of counter-extremism</a:t>
            </a:r>
          </a:p>
          <a:p>
            <a:pPr>
              <a:buNone/>
            </a:pPr>
            <a:endParaRPr lang="en-GB" sz="1400" dirty="0" smtClean="0"/>
          </a:p>
          <a:p>
            <a:pPr>
              <a:buNone/>
            </a:pPr>
            <a:r>
              <a:rPr lang="en-GB" sz="1400" dirty="0" smtClean="0"/>
              <a:t>	- For saying that by seeking the </a:t>
            </a:r>
            <a:r>
              <a:rPr lang="en-GB" sz="1400" dirty="0" err="1" smtClean="0"/>
              <a:t>Khilafah</a:t>
            </a:r>
            <a:r>
              <a:rPr lang="en-GB" sz="1400" dirty="0" smtClean="0"/>
              <a:t> he was “abusing [his] faith for a mere political project” and then failing to realise the irony in then standing for the Lib </a:t>
            </a:r>
            <a:r>
              <a:rPr lang="en-GB" sz="1400" dirty="0" err="1" smtClean="0"/>
              <a:t>Dems</a:t>
            </a:r>
            <a:r>
              <a:rPr lang="en-GB" sz="1400" dirty="0" smtClean="0"/>
              <a:t>.</a:t>
            </a:r>
          </a:p>
          <a:p>
            <a:pPr>
              <a:buNone/>
            </a:pPr>
            <a:endParaRPr lang="en-GB" sz="1400" dirty="0" smtClean="0"/>
          </a:p>
          <a:p>
            <a:pPr>
              <a:buNone/>
            </a:pPr>
            <a:r>
              <a:rPr lang="en-GB" sz="1400" dirty="0" smtClean="0"/>
              <a:t>	- For saying "The </a:t>
            </a:r>
            <a:r>
              <a:rPr lang="en-GB" sz="1400" dirty="0"/>
              <a:t>ideology of non-violent Islamists is broadly the same as that of violent Islamists; they disagree only on tactics</a:t>
            </a:r>
            <a:r>
              <a:rPr lang="en-GB" sz="1400" dirty="0" smtClean="0"/>
              <a:t>.”</a:t>
            </a:r>
          </a:p>
          <a:p>
            <a:pPr>
              <a:buNone/>
            </a:pPr>
            <a:endParaRPr lang="en-GB" sz="1400" dirty="0" smtClean="0"/>
          </a:p>
          <a:p>
            <a:pPr>
              <a:buNone/>
            </a:pPr>
            <a:r>
              <a:rPr lang="en-GB" sz="1400" dirty="0" smtClean="0"/>
              <a:t>	- For tweeting a picture of Prophets Muhammad (SAW) and Isa (AS) in another predictable publicity stunt to further his political career</a:t>
            </a:r>
          </a:p>
          <a:p>
            <a:pPr>
              <a:buNone/>
            </a:pPr>
            <a:endParaRPr lang="en-GB" sz="1400" dirty="0" smtClean="0"/>
          </a:p>
          <a:p>
            <a:pPr>
              <a:buNone/>
            </a:pPr>
            <a:endParaRPr lang="en-GB" sz="1400" dirty="0"/>
          </a:p>
          <a:p>
            <a:endParaRPr lang="en-GB" sz="1400" b="1" u="sng" dirty="0" smtClean="0">
              <a:solidFill>
                <a:srgbClr val="FF0000"/>
              </a:solidFill>
            </a:endParaRPr>
          </a:p>
          <a:p>
            <a:pPr>
              <a:buNone/>
            </a:pPr>
            <a:r>
              <a:rPr lang="en-GB" sz="1400" b="1" dirty="0" smtClean="0">
                <a:solidFill>
                  <a:srgbClr val="FF0000"/>
                </a:solidFill>
              </a:rPr>
              <a:t>	</a:t>
            </a:r>
            <a:endParaRPr lang="en-GB" sz="1400" b="1" u="sng" dirty="0">
              <a:solidFill>
                <a:srgbClr val="FF0000"/>
              </a:solidFill>
            </a:endParaRPr>
          </a:p>
          <a:p>
            <a:pPr>
              <a:buNone/>
            </a:pPr>
            <a:endParaRPr lang="en-GB" sz="1300" dirty="0"/>
          </a:p>
          <a:p>
            <a:pPr>
              <a:buNone/>
            </a:pPr>
            <a:endParaRPr lang="en-GB" sz="1300"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majid_nawaz.jpg"/>
          <p:cNvPicPr>
            <a:picLocks noChangeAspect="1"/>
          </p:cNvPicPr>
          <p:nvPr/>
        </p:nvPicPr>
        <p:blipFill>
          <a:blip r:embed="rId3" cstate="print"/>
          <a:stretch>
            <a:fillRect/>
          </a:stretch>
        </p:blipFill>
        <p:spPr>
          <a:xfrm>
            <a:off x="428596" y="1500174"/>
            <a:ext cx="4191393" cy="236011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a:buNone/>
            </a:pPr>
            <a:r>
              <a:rPr lang="en-GB" sz="1300" b="1" dirty="0" smtClean="0"/>
              <a:t>	</a:t>
            </a:r>
          </a:p>
          <a:p>
            <a:pPr>
              <a:buNone/>
            </a:pPr>
            <a:r>
              <a:rPr lang="en-GB" sz="1300" b="1" dirty="0" smtClean="0"/>
              <a:t>	</a:t>
            </a:r>
            <a:r>
              <a:rPr lang="en-GB" sz="1400" b="1" dirty="0" smtClean="0"/>
              <a:t> </a:t>
            </a:r>
          </a:p>
          <a:p>
            <a:pPr>
              <a:buNone/>
            </a:pPr>
            <a:endParaRPr lang="en-GB" sz="1400" b="1" dirty="0"/>
          </a:p>
          <a:p>
            <a:pPr>
              <a:buNone/>
            </a:pPr>
            <a:endParaRPr lang="en-GB" sz="1400" b="1" dirty="0" smtClean="0"/>
          </a:p>
          <a:p>
            <a:pPr>
              <a:buNone/>
            </a:pPr>
            <a:endParaRPr lang="en-GB" sz="1400" b="1" dirty="0"/>
          </a:p>
          <a:p>
            <a:pPr>
              <a:buNone/>
            </a:pPr>
            <a:endParaRPr lang="en-GB" sz="1400" b="1" dirty="0" smtClean="0"/>
          </a:p>
          <a:p>
            <a:pPr>
              <a:buNone/>
            </a:pPr>
            <a:r>
              <a:rPr lang="en-GB" sz="1400" b="1" dirty="0"/>
              <a:t>	</a:t>
            </a:r>
            <a:endParaRPr lang="en-GB" sz="1400" b="1" dirty="0" smtClean="0"/>
          </a:p>
          <a:p>
            <a:pPr>
              <a:buNone/>
            </a:pPr>
            <a:r>
              <a:rPr lang="en-GB" sz="1400" b="1" dirty="0" smtClean="0"/>
              <a:t>	</a:t>
            </a:r>
            <a:r>
              <a:rPr lang="en-GB" sz="1600" b="1" dirty="0" err="1" smtClean="0"/>
              <a:t>Raheem</a:t>
            </a:r>
            <a:r>
              <a:rPr lang="en-GB" sz="1600" b="1" dirty="0" smtClean="0"/>
              <a:t> </a:t>
            </a:r>
            <a:r>
              <a:rPr lang="en-GB" sz="1600" b="1" dirty="0" err="1" smtClean="0"/>
              <a:t>Kassam</a:t>
            </a:r>
            <a:r>
              <a:rPr lang="en-GB" sz="1600" b="1" dirty="0" smtClean="0"/>
              <a:t> of Student Rights lobby group</a:t>
            </a:r>
            <a:endParaRPr lang="en-GB" sz="1600" dirty="0"/>
          </a:p>
          <a:p>
            <a:pPr>
              <a:buNone/>
            </a:pPr>
            <a:endParaRPr lang="en-GB" sz="1400" dirty="0" smtClean="0"/>
          </a:p>
          <a:p>
            <a:pPr>
              <a:buNone/>
            </a:pPr>
            <a:r>
              <a:rPr lang="en-GB" sz="1400" dirty="0" smtClean="0"/>
              <a:t>	- After a career working for Republicans in the US for their electoral campaigns, for endorsing, promoting, and accepting funding to promote the ideology of the right-wing think tank, the Henry Jackson Society</a:t>
            </a:r>
          </a:p>
          <a:p>
            <a:pPr>
              <a:buNone/>
            </a:pPr>
            <a:endParaRPr lang="en-GB" sz="1400" dirty="0" smtClean="0"/>
          </a:p>
          <a:p>
            <a:pPr>
              <a:buNone/>
            </a:pPr>
            <a:r>
              <a:rPr lang="en-GB" sz="1400" dirty="0" smtClean="0"/>
              <a:t>	- For having the audacity to call gender segregation by choice in Islamic Society events gender apartheid... And then endorse the Apartheid state Israel’s policies against the Palestinians.</a:t>
            </a:r>
          </a:p>
          <a:p>
            <a:pPr>
              <a:buNone/>
            </a:pPr>
            <a:endParaRPr lang="en-GB" sz="1400" dirty="0" smtClean="0"/>
          </a:p>
          <a:p>
            <a:pPr>
              <a:buNone/>
            </a:pPr>
            <a:r>
              <a:rPr lang="en-GB" sz="1400" dirty="0" smtClean="0"/>
              <a:t>	 - For being “from a Muslim family” [yet in his view stating that he is] “someone whose upbringing was steeped in the dogma of group-think and mysticism ”</a:t>
            </a:r>
          </a:p>
          <a:p>
            <a:pPr>
              <a:buNone/>
            </a:pPr>
            <a:endParaRPr lang="en-GB" sz="1400" dirty="0" smtClean="0"/>
          </a:p>
          <a:p>
            <a:pPr>
              <a:buNone/>
            </a:pPr>
            <a:endParaRPr lang="en-GB" sz="1300"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raheemkassam.jpg"/>
          <p:cNvPicPr>
            <a:picLocks noChangeAspect="1"/>
          </p:cNvPicPr>
          <p:nvPr/>
        </p:nvPicPr>
        <p:blipFill>
          <a:blip r:embed="rId3" cstate="print"/>
          <a:stretch>
            <a:fillRect/>
          </a:stretch>
        </p:blipFill>
        <p:spPr>
          <a:xfrm>
            <a:off x="142844" y="1714506"/>
            <a:ext cx="4572000" cy="25717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dirty="0" smtClean="0">
                <a:solidFill>
                  <a:schemeClr val="tx1"/>
                </a:solidFill>
              </a:rPr>
              <a:t>And the Winner is...</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One of these...</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pic>
        <p:nvPicPr>
          <p:cNvPr id="8" name="Picture 7" descr="douglasmurray.jpg"/>
          <p:cNvPicPr>
            <a:picLocks noChangeAspect="1"/>
          </p:cNvPicPr>
          <p:nvPr/>
        </p:nvPicPr>
        <p:blipFill>
          <a:blip r:embed="rId4" cstate="print"/>
          <a:stretch>
            <a:fillRect/>
          </a:stretch>
        </p:blipFill>
        <p:spPr>
          <a:xfrm>
            <a:off x="142844" y="785794"/>
            <a:ext cx="4572000" cy="2571750"/>
          </a:xfrm>
          <a:prstGeom prst="rect">
            <a:avLst/>
          </a:prstGeom>
        </p:spPr>
      </p:pic>
      <p:pic>
        <p:nvPicPr>
          <p:cNvPr id="9" name="Picture 8" descr="Home Secretary Theresa May-844184.jpg"/>
          <p:cNvPicPr>
            <a:picLocks noChangeAspect="1"/>
          </p:cNvPicPr>
          <p:nvPr/>
        </p:nvPicPr>
        <p:blipFill>
          <a:blip r:embed="rId5" cstate="print"/>
          <a:stretch>
            <a:fillRect/>
          </a:stretch>
        </p:blipFill>
        <p:spPr>
          <a:xfrm>
            <a:off x="4786314" y="785794"/>
            <a:ext cx="4214469" cy="2814121"/>
          </a:xfrm>
          <a:prstGeom prst="rect">
            <a:avLst/>
          </a:prstGeom>
        </p:spPr>
      </p:pic>
      <p:pic>
        <p:nvPicPr>
          <p:cNvPr id="14" name="Picture 13" descr="majid_nawaz.jpg"/>
          <p:cNvPicPr>
            <a:picLocks noChangeAspect="1"/>
          </p:cNvPicPr>
          <p:nvPr/>
        </p:nvPicPr>
        <p:blipFill>
          <a:blip r:embed="rId6" cstate="print"/>
          <a:stretch>
            <a:fillRect/>
          </a:stretch>
        </p:blipFill>
        <p:spPr>
          <a:xfrm>
            <a:off x="357158" y="3429000"/>
            <a:ext cx="4191393" cy="2360117"/>
          </a:xfrm>
          <a:prstGeom prst="rect">
            <a:avLst/>
          </a:prstGeom>
        </p:spPr>
      </p:pic>
      <p:pic>
        <p:nvPicPr>
          <p:cNvPr id="15" name="Picture 14" descr="raheemkassam.jpg"/>
          <p:cNvPicPr>
            <a:picLocks noChangeAspect="1"/>
          </p:cNvPicPr>
          <p:nvPr/>
        </p:nvPicPr>
        <p:blipFill>
          <a:blip r:embed="rId7" cstate="print"/>
          <a:stretch>
            <a:fillRect/>
          </a:stretch>
        </p:blipFill>
        <p:spPr>
          <a:xfrm>
            <a:off x="5000628" y="3643314"/>
            <a:ext cx="3857652" cy="216993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err="1" smtClean="0">
                <a:solidFill>
                  <a:schemeClr val="tx1"/>
                </a:solidFill>
              </a:rPr>
              <a:t>Raheem</a:t>
            </a:r>
            <a:r>
              <a:rPr lang="en-GB" sz="4800" dirty="0" smtClean="0">
                <a:solidFill>
                  <a:schemeClr val="tx1"/>
                </a:solidFill>
              </a:rPr>
              <a:t> </a:t>
            </a:r>
            <a:r>
              <a:rPr lang="en-GB" sz="4800" dirty="0" err="1" smtClean="0">
                <a:solidFill>
                  <a:schemeClr val="tx1"/>
                </a:solidFill>
              </a:rPr>
              <a:t>Kassam</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pic>
        <p:nvPicPr>
          <p:cNvPr id="6" name="Picture 5" descr="raheemkassam.jpg"/>
          <p:cNvPicPr>
            <a:picLocks noChangeAspect="1"/>
          </p:cNvPicPr>
          <p:nvPr/>
        </p:nvPicPr>
        <p:blipFill>
          <a:blip r:embed="rId3" cstate="print"/>
          <a:stretch>
            <a:fillRect/>
          </a:stretch>
        </p:blipFill>
        <p:spPr>
          <a:xfrm>
            <a:off x="142844" y="857232"/>
            <a:ext cx="8890062" cy="500066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fontScale="92500" lnSpcReduction="10000"/>
          </a:bodyPr>
          <a:lstStyle/>
          <a:p>
            <a:pPr algn="ctr"/>
            <a:r>
              <a:rPr lang="en-GB" sz="4800" dirty="0" smtClean="0">
                <a:solidFill>
                  <a:schemeClr val="tx1"/>
                </a:solidFill>
              </a:rPr>
              <a:t>And last but not least</a:t>
            </a:r>
          </a:p>
          <a:p>
            <a:pPr algn="ctr"/>
            <a:r>
              <a:rPr lang="en-GB" sz="4800" dirty="0" smtClean="0">
                <a:solidFill>
                  <a:schemeClr val="tx1"/>
                </a:solidFill>
              </a:rPr>
              <a:t>The Overall Winner is...</a:t>
            </a:r>
            <a:endParaRPr lang="en-GB" sz="4800" dirty="0">
              <a:solidFill>
                <a:schemeClr val="tx1"/>
              </a:solidFill>
            </a:endParaRPr>
          </a:p>
        </p:txBody>
      </p:sp>
      <p:pic>
        <p:nvPicPr>
          <p:cNvPr id="7" name="Content Placeholder 11" descr="PPT.JPG"/>
          <p:cNvPicPr>
            <a:picLocks noChangeAspect="1"/>
          </p:cNvPicPr>
          <p:nvPr/>
        </p:nvPicPr>
        <p:blipFill>
          <a:blip r:embed="rId3"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Autofit/>
          </a:bodyPr>
          <a:lstStyle/>
          <a:p>
            <a:pPr>
              <a:buNone/>
            </a:pPr>
            <a:r>
              <a:rPr lang="en-GB" sz="1300" b="1" dirty="0" smtClean="0"/>
              <a:t>	</a:t>
            </a:r>
          </a:p>
          <a:p>
            <a:pPr>
              <a:buNone/>
            </a:pPr>
            <a:r>
              <a:rPr lang="en-GB" sz="1300" b="1" dirty="0" smtClean="0"/>
              <a:t>	</a:t>
            </a:r>
            <a:r>
              <a:rPr lang="en-GB" sz="1400" b="1" dirty="0" smtClean="0"/>
              <a:t> </a:t>
            </a:r>
          </a:p>
          <a:p>
            <a:pPr>
              <a:buNone/>
            </a:pPr>
            <a:r>
              <a:rPr lang="en-GB" sz="1400" b="1" dirty="0" smtClean="0"/>
              <a:t>	</a:t>
            </a:r>
          </a:p>
          <a:p>
            <a:pPr>
              <a:buNone/>
            </a:pPr>
            <a:r>
              <a:rPr lang="en-GB" sz="1400" b="1" dirty="0"/>
              <a:t>	</a:t>
            </a:r>
            <a:r>
              <a:rPr lang="en-GB" sz="2000" b="1" dirty="0" err="1" smtClean="0"/>
              <a:t>Barack</a:t>
            </a:r>
            <a:r>
              <a:rPr lang="en-GB" sz="2000" b="1" dirty="0" smtClean="0"/>
              <a:t> </a:t>
            </a:r>
            <a:r>
              <a:rPr lang="en-GB" sz="2000" b="1" dirty="0" err="1" smtClean="0"/>
              <a:t>Obama</a:t>
            </a:r>
            <a:r>
              <a:rPr lang="en-GB" sz="2000" b="1" dirty="0" smtClean="0"/>
              <a:t> (USA)</a:t>
            </a:r>
          </a:p>
          <a:p>
            <a:endParaRPr lang="en-GB" sz="2000" b="1" dirty="0"/>
          </a:p>
          <a:p>
            <a:pPr>
              <a:buNone/>
            </a:pPr>
            <a:r>
              <a:rPr lang="en-GB" sz="2000" dirty="0" smtClean="0"/>
              <a:t>	- For </a:t>
            </a:r>
            <a:r>
              <a:rPr lang="en-GB" sz="2000" dirty="0"/>
              <a:t>not closing Guantanamo</a:t>
            </a:r>
          </a:p>
          <a:p>
            <a:pPr>
              <a:buNone/>
            </a:pPr>
            <a:r>
              <a:rPr lang="en-GB" sz="2000" dirty="0" smtClean="0"/>
              <a:t>	</a:t>
            </a:r>
          </a:p>
          <a:p>
            <a:pPr>
              <a:buNone/>
            </a:pPr>
            <a:r>
              <a:rPr lang="en-GB" sz="2000" dirty="0"/>
              <a:t>	</a:t>
            </a:r>
            <a:r>
              <a:rPr lang="en-GB" sz="2000" dirty="0" smtClean="0"/>
              <a:t>- For </a:t>
            </a:r>
            <a:r>
              <a:rPr lang="en-GB" sz="2000" dirty="0"/>
              <a:t>continuing the war on terror</a:t>
            </a:r>
          </a:p>
          <a:p>
            <a:pPr>
              <a:buNone/>
            </a:pPr>
            <a:r>
              <a:rPr lang="en-GB" sz="2000" dirty="0" smtClean="0"/>
              <a:t>	</a:t>
            </a:r>
          </a:p>
          <a:p>
            <a:pPr>
              <a:buNone/>
            </a:pPr>
            <a:r>
              <a:rPr lang="en-GB" sz="2000" dirty="0"/>
              <a:t>	</a:t>
            </a:r>
            <a:r>
              <a:rPr lang="en-GB" sz="2000" dirty="0" smtClean="0"/>
              <a:t>- For </a:t>
            </a:r>
            <a:r>
              <a:rPr lang="en-GB" sz="2000" dirty="0"/>
              <a:t>the drone strikes that take out Muslim men, woman and children and designating wedding guests as enemy combatants</a:t>
            </a:r>
          </a:p>
          <a:p>
            <a:pPr>
              <a:buNone/>
            </a:pPr>
            <a:r>
              <a:rPr lang="en-GB" sz="2000" dirty="0" smtClean="0"/>
              <a:t>	</a:t>
            </a:r>
          </a:p>
          <a:p>
            <a:pPr>
              <a:buNone/>
            </a:pPr>
            <a:r>
              <a:rPr lang="en-GB" sz="2000" dirty="0"/>
              <a:t>	</a:t>
            </a:r>
            <a:r>
              <a:rPr lang="en-GB" sz="2000" dirty="0" smtClean="0"/>
              <a:t>- For “</a:t>
            </a:r>
            <a:r>
              <a:rPr lang="en-GB" sz="2000" dirty="0" err="1" smtClean="0"/>
              <a:t>Guantanamising</a:t>
            </a:r>
            <a:r>
              <a:rPr lang="en-GB" sz="2000" dirty="0" smtClean="0"/>
              <a:t>” </a:t>
            </a:r>
            <a:r>
              <a:rPr lang="en-GB" sz="2000" dirty="0"/>
              <a:t>the US through the National </a:t>
            </a:r>
            <a:r>
              <a:rPr lang="en-GB" sz="2000" dirty="0" smtClean="0"/>
              <a:t>Defence </a:t>
            </a:r>
            <a:r>
              <a:rPr lang="en-GB" sz="2000" dirty="0"/>
              <a:t>Authorisation Act</a:t>
            </a:r>
          </a:p>
          <a:p>
            <a:pPr>
              <a:buNone/>
            </a:pPr>
            <a:endParaRPr lang="en-GB" sz="1300" dirty="0"/>
          </a:p>
          <a:p>
            <a:pPr>
              <a:buNone/>
            </a:pPr>
            <a:endParaRPr lang="en-GB" sz="1300"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obama-the-family-man.jpg"/>
          <p:cNvPicPr>
            <a:picLocks noChangeAspect="1"/>
          </p:cNvPicPr>
          <p:nvPr/>
        </p:nvPicPr>
        <p:blipFill>
          <a:blip r:embed="rId3" cstate="print"/>
          <a:stretch>
            <a:fillRect/>
          </a:stretch>
        </p:blipFill>
        <p:spPr>
          <a:xfrm>
            <a:off x="142844" y="1714488"/>
            <a:ext cx="4679390" cy="311281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908"/>
            <a:ext cx="9144000" cy="6907816"/>
          </a:xfrm>
          <a:prstGeom prst="rect">
            <a:avLst/>
          </a:prstGeom>
        </p:spPr>
      </p:pic>
    </p:spTree>
    <p:extLst>
      <p:ext uri="{BB962C8B-B14F-4D97-AF65-F5344CB8AC3E}">
        <p14:creationId xmlns:p14="http://schemas.microsoft.com/office/powerpoint/2010/main" xmlns="" val="3206206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rmAutofit fontScale="55000" lnSpcReduction="20000"/>
          </a:bodyPr>
          <a:lstStyle/>
          <a:p>
            <a:pPr lvl="1">
              <a:buNone/>
            </a:pPr>
            <a:endParaRPr lang="en-GB" dirty="0" smtClean="0"/>
          </a:p>
          <a:p>
            <a:pPr marL="702000">
              <a:buNone/>
            </a:pPr>
            <a:r>
              <a:rPr lang="en-GB" sz="3800" b="1" dirty="0" smtClean="0"/>
              <a:t>Francois </a:t>
            </a:r>
            <a:r>
              <a:rPr lang="en-GB" sz="3800" b="1" dirty="0" err="1" smtClean="0"/>
              <a:t>Hollande</a:t>
            </a:r>
            <a:r>
              <a:rPr lang="en-GB" sz="3800" b="1" dirty="0" smtClean="0"/>
              <a:t> (France)</a:t>
            </a:r>
          </a:p>
          <a:p>
            <a:pPr lvl="1">
              <a:buNone/>
            </a:pPr>
            <a:endParaRPr lang="en-GB" sz="2700" b="1" dirty="0"/>
          </a:p>
          <a:p>
            <a:pPr>
              <a:buNone/>
            </a:pPr>
            <a:r>
              <a:rPr lang="en-GB" sz="2700" dirty="0" smtClean="0"/>
              <a:t>	- For </a:t>
            </a:r>
            <a:r>
              <a:rPr lang="en-GB" sz="2700" dirty="0"/>
              <a:t>invading Mali. By making the anti-Muslim war on terror just that little bit more French, </a:t>
            </a:r>
            <a:r>
              <a:rPr lang="en-GB" sz="2700" dirty="0" err="1"/>
              <a:t>Hollande’s</a:t>
            </a:r>
            <a:r>
              <a:rPr lang="en-GB" sz="2700" dirty="0"/>
              <a:t> intervention in the country resulted in what Amnesty’s Scott Edwards describes </a:t>
            </a:r>
            <a:r>
              <a:rPr lang="en-GB" sz="2700" dirty="0" smtClean="0"/>
              <a:t>as ‘… </a:t>
            </a:r>
            <a:r>
              <a:rPr lang="en-GB" sz="2700" dirty="0"/>
              <a:t>deaths of civilians – including children – as a result of helicopter attacks, the mission findings told of horrific abuses by the Malian armed forces participating in the offensive made possible by French intervention… I found personally disturbing findings reminiscent of crimes committed in Darfur and elsewhere: the bodies of executed civilians thrown in water wells of </a:t>
            </a:r>
            <a:r>
              <a:rPr lang="en-GB" sz="2700" dirty="0" err="1"/>
              <a:t>Waïlurdé</a:t>
            </a:r>
            <a:r>
              <a:rPr lang="en-GB" sz="2700" dirty="0"/>
              <a:t> neighbourhood of </a:t>
            </a:r>
            <a:r>
              <a:rPr lang="en-GB" sz="2700" dirty="0" err="1"/>
              <a:t>Sévaré</a:t>
            </a:r>
            <a:r>
              <a:rPr lang="en-GB" sz="2700" dirty="0"/>
              <a:t>; civilians being stopped, arrested, and executed</a:t>
            </a:r>
            <a:r>
              <a:rPr lang="en-GB" sz="2700" dirty="0" smtClean="0"/>
              <a:t>…’</a:t>
            </a:r>
          </a:p>
          <a:p>
            <a:pPr>
              <a:buNone/>
            </a:pPr>
            <a:r>
              <a:rPr lang="en-GB" sz="2700" dirty="0" smtClean="0"/>
              <a:t>	- </a:t>
            </a:r>
            <a:r>
              <a:rPr lang="en-GB" sz="2700" dirty="0" err="1" smtClean="0"/>
              <a:t>Hollande</a:t>
            </a:r>
            <a:r>
              <a:rPr lang="en-GB" sz="2700" dirty="0" smtClean="0"/>
              <a:t> </a:t>
            </a:r>
            <a:r>
              <a:rPr lang="en-GB" sz="2700" dirty="0"/>
              <a:t>has this week however finally answered the 1 year call by Muslims in France to condemn </a:t>
            </a:r>
            <a:r>
              <a:rPr lang="en-GB" sz="2700" dirty="0" err="1"/>
              <a:t>Islamophobia</a:t>
            </a:r>
            <a:r>
              <a:rPr lang="en-GB" sz="2700" dirty="0"/>
              <a:t>, saying France owes a huge debt to the Muslim soldiers who dies for France in the First World, and that he condemns anti-Muslim acts.</a:t>
            </a:r>
          </a:p>
          <a:p>
            <a:endParaRPr lang="en-GB" dirty="0"/>
          </a:p>
          <a:p>
            <a:endParaRPr lang="en-GB" sz="2800" dirty="0"/>
          </a:p>
          <a:p>
            <a:pPr lvl="1">
              <a:buNone/>
            </a:pPr>
            <a:r>
              <a:rPr lang="en-GB" b="1" dirty="0" smtClean="0"/>
              <a:t> </a:t>
            </a:r>
            <a:endParaRPr lang="en-GB"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francois-hollande.jpg"/>
          <p:cNvPicPr>
            <a:picLocks noChangeAspect="1"/>
          </p:cNvPicPr>
          <p:nvPr/>
        </p:nvPicPr>
        <p:blipFill>
          <a:blip r:embed="rId3" cstate="print"/>
          <a:stretch>
            <a:fillRect/>
          </a:stretch>
        </p:blipFill>
        <p:spPr>
          <a:xfrm>
            <a:off x="-32" y="-1"/>
            <a:ext cx="4307515" cy="607220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rmAutofit/>
          </a:bodyPr>
          <a:lstStyle/>
          <a:p>
            <a:pPr lvl="1">
              <a:buNone/>
            </a:pPr>
            <a:endParaRPr lang="en-GB" dirty="0" smtClean="0"/>
          </a:p>
          <a:p>
            <a:pPr>
              <a:buNone/>
            </a:pPr>
            <a:r>
              <a:rPr lang="en-GB" sz="1800" dirty="0" smtClean="0"/>
              <a:t>	</a:t>
            </a:r>
            <a:r>
              <a:rPr lang="en-GB" sz="2800" b="1" dirty="0" err="1" smtClean="0"/>
              <a:t>Pia</a:t>
            </a:r>
            <a:r>
              <a:rPr lang="en-GB" sz="2800" b="1" dirty="0" smtClean="0"/>
              <a:t> </a:t>
            </a:r>
            <a:r>
              <a:rPr lang="en-GB" sz="2800" b="1" dirty="0" err="1" smtClean="0"/>
              <a:t>Kjærsgård</a:t>
            </a:r>
            <a:r>
              <a:rPr lang="en-GB" sz="2800" b="1" dirty="0" smtClean="0"/>
              <a:t> from </a:t>
            </a:r>
            <a:r>
              <a:rPr lang="en-GB" sz="2800" b="1" dirty="0"/>
              <a:t>the Danish Peoples </a:t>
            </a:r>
            <a:r>
              <a:rPr lang="en-GB" sz="2800" b="1" dirty="0" smtClean="0"/>
              <a:t>Party (Denmark) </a:t>
            </a:r>
          </a:p>
          <a:p>
            <a:endParaRPr lang="en-GB" sz="1800" dirty="0"/>
          </a:p>
          <a:p>
            <a:pPr>
              <a:buNone/>
            </a:pPr>
            <a:r>
              <a:rPr lang="en-GB" sz="1800" dirty="0" smtClean="0"/>
              <a:t>	- For </a:t>
            </a:r>
            <a:r>
              <a:rPr lang="en-GB" sz="1800" dirty="0"/>
              <a:t>saying Muslims are at a "lower stage of civilization, with their own primitive and cruel customs..."</a:t>
            </a:r>
          </a:p>
          <a:p>
            <a:pPr>
              <a:buNone/>
            </a:pPr>
            <a:endParaRPr lang="en-GB" sz="1800" dirty="0"/>
          </a:p>
          <a:p>
            <a:pPr>
              <a:buNone/>
            </a:pPr>
            <a:r>
              <a:rPr lang="en-GB" sz="1800" dirty="0" smtClean="0"/>
              <a:t>	- She </a:t>
            </a:r>
            <a:r>
              <a:rPr lang="en-GB" sz="1800" dirty="0"/>
              <a:t>also published her autobiography last year that summarised her career long obsession with Muslims and ‘immigrants’</a:t>
            </a:r>
          </a:p>
          <a:p>
            <a:endParaRPr lang="en-GB" dirty="0"/>
          </a:p>
          <a:p>
            <a:endParaRPr lang="en-GB" sz="2800" dirty="0"/>
          </a:p>
          <a:p>
            <a:pPr lvl="1">
              <a:buNone/>
            </a:pPr>
            <a:r>
              <a:rPr lang="en-GB" b="1" dirty="0" smtClean="0"/>
              <a:t> </a:t>
            </a:r>
            <a:endParaRPr lang="en-GB"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Picture 9" descr="pia-kjrsgaard.jpg"/>
          <p:cNvPicPr>
            <a:picLocks noChangeAspect="1"/>
          </p:cNvPicPr>
          <p:nvPr/>
        </p:nvPicPr>
        <p:blipFill>
          <a:blip r:embed="rId3" cstate="print"/>
          <a:stretch>
            <a:fillRect/>
          </a:stretch>
        </p:blipFill>
        <p:spPr>
          <a:xfrm>
            <a:off x="142748" y="379178"/>
            <a:ext cx="4357814" cy="29069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PT.JPG"/>
          <p:cNvPicPr>
            <a:picLocks noGrp="1" noChangeAspect="1"/>
          </p:cNvPicPr>
          <p:nvPr>
            <p:ph sz="half" idx="2"/>
          </p:nvPr>
        </p:nvPicPr>
        <p:blipFill>
          <a:blip r:embed="rId2" cstate="print"/>
          <a:stretch>
            <a:fillRect/>
          </a:stretch>
        </p:blipFill>
        <p:spPr>
          <a:xfrm>
            <a:off x="-32" y="6061668"/>
            <a:ext cx="9144032" cy="796356"/>
          </a:xfrm>
        </p:spPr>
      </p:pic>
      <p:sp>
        <p:nvSpPr>
          <p:cNvPr id="8" name="Content Placeholder 7"/>
          <p:cNvSpPr>
            <a:spLocks noGrp="1"/>
          </p:cNvSpPr>
          <p:nvPr>
            <p:ph sz="quarter" idx="4"/>
          </p:nvPr>
        </p:nvSpPr>
        <p:spPr>
          <a:xfrm>
            <a:off x="4572000" y="0"/>
            <a:ext cx="4570413" cy="6000768"/>
          </a:xfrm>
        </p:spPr>
        <p:txBody>
          <a:bodyPr>
            <a:normAutofit/>
          </a:bodyPr>
          <a:lstStyle/>
          <a:p>
            <a:pPr lvl="1">
              <a:buNone/>
            </a:pPr>
            <a:endParaRPr lang="en-GB" dirty="0" smtClean="0"/>
          </a:p>
          <a:p>
            <a:pPr>
              <a:buNone/>
            </a:pPr>
            <a:r>
              <a:rPr lang="fr-FR" sz="1800" b="1" dirty="0" smtClean="0"/>
              <a:t>	</a:t>
            </a:r>
            <a:r>
              <a:rPr lang="fr-FR" sz="2800" b="1" dirty="0" smtClean="0"/>
              <a:t>Ilham </a:t>
            </a:r>
            <a:r>
              <a:rPr lang="fr-FR" sz="2800" b="1" dirty="0" err="1"/>
              <a:t>Aliyev</a:t>
            </a:r>
            <a:r>
              <a:rPr lang="fr-FR" sz="2800" b="1" dirty="0"/>
              <a:t>(</a:t>
            </a:r>
            <a:r>
              <a:rPr lang="fr-FR" sz="2800" b="1" dirty="0" err="1"/>
              <a:t>Azerbaijan</a:t>
            </a:r>
            <a:r>
              <a:rPr lang="fr-FR" sz="2800" b="1" dirty="0"/>
              <a:t>)</a:t>
            </a:r>
            <a:endParaRPr lang="en-GB" sz="2800" b="1" dirty="0"/>
          </a:p>
          <a:p>
            <a:pPr>
              <a:buNone/>
            </a:pPr>
            <a:endParaRPr lang="en-GB" sz="1800" dirty="0"/>
          </a:p>
          <a:p>
            <a:pPr>
              <a:buNone/>
            </a:pPr>
            <a:r>
              <a:rPr lang="en-GB" sz="1800" dirty="0"/>
              <a:t>	</a:t>
            </a:r>
            <a:r>
              <a:rPr lang="en-GB" sz="1800" dirty="0" smtClean="0"/>
              <a:t>- For </a:t>
            </a:r>
            <a:r>
              <a:rPr lang="en-GB" sz="1800" dirty="0"/>
              <a:t>banning </a:t>
            </a:r>
            <a:r>
              <a:rPr lang="en-GB" sz="1800" dirty="0" err="1"/>
              <a:t>iftar</a:t>
            </a:r>
            <a:r>
              <a:rPr lang="en-GB" sz="1800" dirty="0"/>
              <a:t> at mosques, arresting and imprisoning Imams, closing mosques, arresting activists, banning religious gatherings.</a:t>
            </a:r>
          </a:p>
          <a:p>
            <a:endParaRPr lang="en-GB" dirty="0"/>
          </a:p>
          <a:p>
            <a:endParaRPr lang="en-GB" sz="2800" dirty="0"/>
          </a:p>
          <a:p>
            <a:pPr lvl="1">
              <a:buNone/>
            </a:pPr>
            <a:r>
              <a:rPr lang="en-GB" b="1" dirty="0" smtClean="0"/>
              <a:t> </a:t>
            </a:r>
            <a:endParaRPr lang="en-GB" b="1" dirty="0"/>
          </a:p>
        </p:txBody>
      </p:sp>
      <p:sp>
        <p:nvSpPr>
          <p:cNvPr id="9" name="Content Placeholder 7"/>
          <p:cNvSpPr txBox="1">
            <a:spLocks/>
          </p:cNvSpPr>
          <p:nvPr/>
        </p:nvSpPr>
        <p:spPr>
          <a:xfrm>
            <a:off x="1" y="0"/>
            <a:ext cx="4500562" cy="60722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Content Placeholder 7"/>
          <p:cNvSpPr txBox="1">
            <a:spLocks/>
          </p:cNvSpPr>
          <p:nvPr/>
        </p:nvSpPr>
        <p:spPr>
          <a:xfrm>
            <a:off x="-32" y="-24"/>
            <a:ext cx="4570413" cy="60007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7" name="Picture 6" descr="president_of_azerbaijan.jpg"/>
          <p:cNvPicPr>
            <a:picLocks noChangeAspect="1"/>
          </p:cNvPicPr>
          <p:nvPr/>
        </p:nvPicPr>
        <p:blipFill>
          <a:blip r:embed="rId3" cstate="print"/>
          <a:stretch>
            <a:fillRect/>
          </a:stretch>
        </p:blipFill>
        <p:spPr>
          <a:xfrm>
            <a:off x="0" y="357166"/>
            <a:ext cx="4405907" cy="43577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2071678"/>
            <a:ext cx="7772400" cy="1500187"/>
          </a:xfrm>
        </p:spPr>
        <p:txBody>
          <a:bodyPr>
            <a:normAutofit/>
          </a:bodyPr>
          <a:lstStyle/>
          <a:p>
            <a:pPr algn="ctr"/>
            <a:r>
              <a:rPr lang="en-GB" sz="4800" dirty="0" smtClean="0">
                <a:solidFill>
                  <a:schemeClr val="tx1"/>
                </a:solidFill>
              </a:rPr>
              <a:t>And the Winner is...</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1"/>
          </p:nvPr>
        </p:nvSpPr>
        <p:spPr>
          <a:xfrm>
            <a:off x="722313" y="71414"/>
            <a:ext cx="7772400" cy="785807"/>
          </a:xfrm>
        </p:spPr>
        <p:txBody>
          <a:bodyPr>
            <a:normAutofit lnSpcReduction="10000"/>
          </a:bodyPr>
          <a:lstStyle/>
          <a:p>
            <a:pPr algn="ctr"/>
            <a:r>
              <a:rPr lang="en-GB" sz="4800" dirty="0" smtClean="0">
                <a:solidFill>
                  <a:schemeClr val="tx1"/>
                </a:solidFill>
              </a:rPr>
              <a:t>One of these...</a:t>
            </a:r>
            <a:endParaRPr lang="en-GB" sz="4800" dirty="0">
              <a:solidFill>
                <a:schemeClr val="tx1"/>
              </a:solidFill>
            </a:endParaRPr>
          </a:p>
        </p:txBody>
      </p:sp>
      <p:pic>
        <p:nvPicPr>
          <p:cNvPr id="7" name="Content Placeholder 11" descr="PPT.JPG"/>
          <p:cNvPicPr>
            <a:picLocks noChangeAspect="1"/>
          </p:cNvPicPr>
          <p:nvPr/>
        </p:nvPicPr>
        <p:blipFill>
          <a:blip r:embed="rId2" cstate="print"/>
          <a:stretch>
            <a:fillRect/>
          </a:stretch>
        </p:blipFill>
        <p:spPr>
          <a:xfrm>
            <a:off x="-32" y="6061668"/>
            <a:ext cx="9144032" cy="796356"/>
          </a:xfrm>
          <a:prstGeom prst="rect">
            <a:avLst/>
          </a:prstGeom>
        </p:spPr>
      </p:pic>
      <p:pic>
        <p:nvPicPr>
          <p:cNvPr id="5" name="Picture 4" descr="Nominate_Wilders.jpg"/>
          <p:cNvPicPr>
            <a:picLocks noChangeAspect="1"/>
          </p:cNvPicPr>
          <p:nvPr/>
        </p:nvPicPr>
        <p:blipFill>
          <a:blip r:embed="rId3" cstate="print"/>
          <a:stretch>
            <a:fillRect/>
          </a:stretch>
        </p:blipFill>
        <p:spPr>
          <a:xfrm>
            <a:off x="285720" y="785794"/>
            <a:ext cx="3261426" cy="2643206"/>
          </a:xfrm>
          <a:prstGeom prst="rect">
            <a:avLst/>
          </a:prstGeom>
        </p:spPr>
      </p:pic>
      <p:pic>
        <p:nvPicPr>
          <p:cNvPr id="6" name="Picture 5" descr="francois-hollande.jpg"/>
          <p:cNvPicPr>
            <a:picLocks noChangeAspect="1"/>
          </p:cNvPicPr>
          <p:nvPr/>
        </p:nvPicPr>
        <p:blipFill>
          <a:blip r:embed="rId4" cstate="print"/>
          <a:stretch>
            <a:fillRect/>
          </a:stretch>
        </p:blipFill>
        <p:spPr>
          <a:xfrm>
            <a:off x="1071538" y="3571876"/>
            <a:ext cx="1723013" cy="2428892"/>
          </a:xfrm>
          <a:prstGeom prst="rect">
            <a:avLst/>
          </a:prstGeom>
        </p:spPr>
      </p:pic>
      <p:pic>
        <p:nvPicPr>
          <p:cNvPr id="8" name="Picture 7" descr="pia-kjrsgaard.jpg"/>
          <p:cNvPicPr>
            <a:picLocks noChangeAspect="1"/>
          </p:cNvPicPr>
          <p:nvPr/>
        </p:nvPicPr>
        <p:blipFill>
          <a:blip r:embed="rId5" cstate="print"/>
          <a:stretch>
            <a:fillRect/>
          </a:stretch>
        </p:blipFill>
        <p:spPr>
          <a:xfrm>
            <a:off x="5000148" y="785794"/>
            <a:ext cx="3715256" cy="2478318"/>
          </a:xfrm>
          <a:prstGeom prst="rect">
            <a:avLst/>
          </a:prstGeom>
        </p:spPr>
      </p:pic>
      <p:pic>
        <p:nvPicPr>
          <p:cNvPr id="9" name="Picture 8" descr="president_of_azerbaijan.jpg"/>
          <p:cNvPicPr>
            <a:picLocks noChangeAspect="1"/>
          </p:cNvPicPr>
          <p:nvPr/>
        </p:nvPicPr>
        <p:blipFill>
          <a:blip r:embed="rId6" cstate="print"/>
          <a:stretch>
            <a:fillRect/>
          </a:stretch>
        </p:blipFill>
        <p:spPr>
          <a:xfrm>
            <a:off x="5508626" y="3357562"/>
            <a:ext cx="2563836" cy="25357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269</Words>
  <Application>Microsoft Office PowerPoint</Application>
  <PresentationFormat>On-screen Show (4:3)</PresentationFormat>
  <Paragraphs>366</Paragraphs>
  <Slides>47</Slides>
  <Notes>10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Arzu</dc:creator>
  <cp:lastModifiedBy>Arzu</cp:lastModifiedBy>
  <cp:revision>4</cp:revision>
  <dcterms:created xsi:type="dcterms:W3CDTF">2014-02-27T19:14:20Z</dcterms:created>
  <dcterms:modified xsi:type="dcterms:W3CDTF">2014-02-27T19:51:42Z</dcterms:modified>
</cp:coreProperties>
</file>