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8EB52-9714-4AFD-9EEE-2094BD9551CF}" type="datetimeFigureOut">
              <a:rPr lang="en-CA" smtClean="0"/>
              <a:t>2018-11-26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8D1F8-DA5B-476D-A46A-A65C842975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338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8D1F8-DA5B-476D-A46A-A65C84297534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0051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8D1F8-DA5B-476D-A46A-A65C84297534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278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E6F7-55DF-413B-B63E-1350FF4771B4}" type="datetime1">
              <a:rPr lang="en-CA" smtClean="0"/>
              <a:t>2018-11-26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49FB-9D7C-44F0-BD78-8FDAD1A5D6B3}" type="datetime1">
              <a:rPr lang="en-CA" smtClean="0"/>
              <a:t>2018-11-26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3F16-2218-4D98-B718-B9DC711A1BB1}" type="datetime1">
              <a:rPr lang="en-CA" smtClean="0"/>
              <a:t>2018-11-26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6B5A-4B9C-426E-BDDD-A2FED42C2ED6}" type="datetime1">
              <a:rPr lang="en-CA" smtClean="0"/>
              <a:t>2018-11-26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95D6-CE87-452C-81BA-E6A5997F1DEF}" type="datetime1">
              <a:rPr lang="en-CA" smtClean="0"/>
              <a:t>2018-11-26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3BC36-78EB-4F68-A9D2-6685BB344BD8}" type="datetime1">
              <a:rPr lang="en-CA" smtClean="0"/>
              <a:t>2018-11-26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5EF-09E1-4EBE-8CB6-A151B3F01BF6}" type="datetime1">
              <a:rPr lang="en-CA" smtClean="0"/>
              <a:t>2018-11-26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1C56-7995-4477-B913-CD0F8D1183E1}" type="datetime1">
              <a:rPr lang="en-CA" smtClean="0"/>
              <a:t>2018-11-26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87FC-1B84-45CB-9120-B9AF8CAA018B}" type="datetime1">
              <a:rPr lang="en-CA" smtClean="0"/>
              <a:t>2018-11-26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B2B4-AC5E-4DD8-B7E6-1928C6C120C9}" type="datetime1">
              <a:rPr lang="en-CA" smtClean="0"/>
              <a:t>2018-11-26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339A-79FA-4571-B291-CC375BC47743}" type="datetime1">
              <a:rPr lang="en-CA" smtClean="0"/>
              <a:t>2018-11-26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© Active Aql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1CE22-9E14-4134-8C65-5F31C80C2199}" type="datetime1">
              <a:rPr lang="en-CA" smtClean="0"/>
              <a:t>2018-11-26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/>
              <a:t>© Active Aql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CFF23-C6C3-4CA1-9EBF-87CE0ADF3FEE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enocidememorialday.org.u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news/world-11108059" TargetMode="External"/><Relationship Id="rId2" Type="http://schemas.openxmlformats.org/officeDocument/2006/relationships/hyperlink" Target="http://www.un.org/en/genocideprevention/genocid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genocidememorialday.org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enocidememorialday.org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enocidememorialday.org.u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enocidememorialday.org.u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enocidememorialday.org.u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enocidememorialday.org.u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enocidememorialday.org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enocidememorialday.org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solidFill>
                  <a:schemeClr val="tx1"/>
                </a:solidFill>
                <a:uFillTx/>
                <a:latin typeface="Calibri" panose="020F0502020204030204" charset="0"/>
              </a:rPr>
              <a:t>Lesson 1 –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CA" i="1" dirty="0">
              <a:latin typeface="Calibri" panose="020F050202020403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1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DE15DB-39AE-4336-82BC-1CD838D3C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Thoughts Towards Genocide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62004E-D6A8-491D-B465-06B07034B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 goes on in our minds when we dispose of things from our bags or homes? </a:t>
            </a:r>
          </a:p>
          <a:p>
            <a:endParaRPr lang="en-CA" dirty="0"/>
          </a:p>
          <a:p>
            <a:r>
              <a:rPr lang="en-CA" dirty="0"/>
              <a:t>What goes on in our minds when we substitute a piece of equipment?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957D43-98E6-40AD-9F98-8BDF7744C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10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45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1CCAB1-26E8-4E2F-915D-E461FD6B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0F8FC1-56E9-4081-824E-75A96016F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United Nations Office on Genocide Prevention and the Responsibility to Protect. (n.d.). Retrieved from </a:t>
            </a:r>
            <a:r>
              <a:rPr lang="en-CA" dirty="0">
                <a:hlinkClick r:id="rId2"/>
              </a:rPr>
              <a:t>http://www.un.org/en/genocideprevention/genocide.html</a:t>
            </a:r>
            <a:r>
              <a:rPr lang="en-CA" dirty="0"/>
              <a:t> </a:t>
            </a:r>
          </a:p>
          <a:p>
            <a:r>
              <a:rPr lang="en-CA" dirty="0"/>
              <a:t>How do you define genocide? (2016, March 17). Retrieved from </a:t>
            </a:r>
            <a:r>
              <a:rPr lang="en-CA" dirty="0">
                <a:hlinkClick r:id="rId3"/>
              </a:rPr>
              <a:t>https://www.bbc.com/news/world-11108059</a:t>
            </a:r>
            <a:endParaRPr lang="en-CA" dirty="0"/>
          </a:p>
          <a:p>
            <a:r>
              <a:rPr lang="en-CA" dirty="0"/>
              <a:t>Jones, A. (2006). </a:t>
            </a:r>
            <a:r>
              <a:rPr lang="en-CA" i="1" dirty="0"/>
              <a:t>Genocide a comprehensive introduction</a:t>
            </a:r>
            <a:r>
              <a:rPr lang="en-CA" dirty="0"/>
              <a:t>. London: Routledge.\</a:t>
            </a:r>
          </a:p>
          <a:p>
            <a:r>
              <a:rPr lang="en-CA" dirty="0"/>
              <a:t>Said, E. W. (2006). Orientalism. Brantford, Ont.: W. Ross MacDonald School, Resource Services Library. </a:t>
            </a:r>
          </a:p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A02AD4-D06F-4B42-B083-820E548BB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11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4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2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>
                <a:latin typeface="Calibri" panose="020F0502020204030204" charset="0"/>
              </a:rPr>
              <a:t>Your Initial Thoughts – How Does It Make You Feel?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cs typeface="Calibri"/>
              </a:rPr>
              <a:t>If you saw someone offer a glass of alcohol to a person, and that person declined it, and was then called backward for not drinking alcohol, what would you think? (Group discussion)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dirty="0"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cs typeface="Calibri"/>
              </a:rPr>
              <a:t>Why Backward? 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dirty="0"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cs typeface="Calibri"/>
              </a:rPr>
              <a:t>What Does the Word Backward Mean to You? 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dirty="0"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dirty="0"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dirty="0">
              <a:cs typeface="Calibri"/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endParaRPr lang="en-US" dirty="0">
              <a:cs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2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Initial Thoughts – How Does It Make You Feel?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dirty="0"/>
              <a:t>Take up the White Man's burden —</a:t>
            </a:r>
          </a:p>
          <a:p>
            <a:pPr algn="ctr"/>
            <a:r>
              <a:rPr lang="en-CA" dirty="0"/>
              <a:t>Send forth the best ye breed —</a:t>
            </a:r>
          </a:p>
          <a:p>
            <a:pPr algn="ctr"/>
            <a:r>
              <a:rPr lang="en-CA" dirty="0"/>
              <a:t>Go bind your sons to exile</a:t>
            </a:r>
          </a:p>
          <a:p>
            <a:pPr algn="ctr"/>
            <a:r>
              <a:rPr lang="en-CA" dirty="0"/>
              <a:t>To serve your captives' need;</a:t>
            </a:r>
          </a:p>
          <a:p>
            <a:pPr algn="ctr"/>
            <a:r>
              <a:rPr lang="en-CA" dirty="0"/>
              <a:t>To wait in heavy harness,</a:t>
            </a:r>
          </a:p>
          <a:p>
            <a:pPr algn="ctr"/>
            <a:r>
              <a:rPr lang="en-CA" dirty="0"/>
              <a:t>On fluttered folk and wild —</a:t>
            </a:r>
          </a:p>
          <a:p>
            <a:pPr algn="ctr"/>
            <a:r>
              <a:rPr lang="en-CA" dirty="0"/>
              <a:t>Your new-caught, sullen peoples,</a:t>
            </a:r>
          </a:p>
          <a:p>
            <a:pPr algn="ctr"/>
            <a:r>
              <a:rPr lang="en-CA" dirty="0"/>
              <a:t>Half-devil and half-child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3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1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Year 1492 </a:t>
            </a:r>
            <a:r>
              <a:rPr lang="en-US" dirty="0"/>
              <a:t>– What Happened After?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dirty="0"/>
              <a:t>You have 1 minute to note down thoughts that come to your mind when you hear the name </a:t>
            </a:r>
            <a:r>
              <a:rPr lang="en-US" sz="3600" b="1" dirty="0"/>
              <a:t>Christopher Columbus</a:t>
            </a:r>
            <a:r>
              <a:rPr lang="en-US" sz="3600" dirty="0"/>
              <a:t>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4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3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Native Americans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You have 1 minute to note down thoughts that come to your mind when you hear </a:t>
            </a:r>
            <a:r>
              <a:rPr lang="en-US" b="1" dirty="0"/>
              <a:t>Native Americans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5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52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Native Americans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European colonizers started occupying land in North America after 1492, the Native American population was in the millions, by the 1800s, 90% to 95% of Native Americans were killed.</a:t>
            </a:r>
          </a:p>
          <a:p>
            <a:endParaRPr lang="en-US" dirty="0"/>
          </a:p>
          <a:p>
            <a:r>
              <a:rPr lang="en-US" b="1" dirty="0"/>
              <a:t>What would you call this sort of violence?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6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070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Genocide 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When you hear the word Genocide, what do you understand by it?</a:t>
            </a:r>
          </a:p>
          <a:p>
            <a:r>
              <a:rPr lang="en-US" b="1" dirty="0"/>
              <a:t>Note down your thoughts.</a:t>
            </a:r>
          </a:p>
          <a:p>
            <a:r>
              <a:rPr lang="en-US" dirty="0"/>
              <a:t>If you were to establish a legal definition of genocide, how would you define it? </a:t>
            </a:r>
          </a:p>
          <a:p>
            <a:r>
              <a:rPr lang="en-US" b="1" dirty="0"/>
              <a:t>With a partner develop a definition of genocide based on your knowledge and understanding of the term.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7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710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Genocide – As defined by some scholars.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“Genocide is the deliberate destruction of physical life of individual human beings by reason of their membership of any human collectivity as such.” Peter </a:t>
            </a:r>
            <a:r>
              <a:rPr lang="en-CA" dirty="0" err="1"/>
              <a:t>Drost</a:t>
            </a:r>
            <a:r>
              <a:rPr lang="en-CA" dirty="0"/>
              <a:t> (1959)</a:t>
            </a:r>
          </a:p>
          <a:p>
            <a:r>
              <a:rPr lang="en-CA" dirty="0"/>
              <a:t>“[Genocide is] a structural and systematic destruction of innocent people by a state bureaucratic apparatus....Genocide represents a systematic effort over time to liquidate a national population, usually a minority...[and] functions as a fundamental political policy to assure conformity and participation of the citizenry.” Irving Louis Horowitz (1976)</a:t>
            </a:r>
          </a:p>
          <a:p>
            <a:r>
              <a:rPr lang="en-CA" dirty="0"/>
              <a:t>“Genocide is any act that puts the very existence of a group in jeopardy.” Henry </a:t>
            </a:r>
            <a:r>
              <a:rPr lang="en-CA" dirty="0" err="1"/>
              <a:t>Huttenbach</a:t>
            </a:r>
            <a:r>
              <a:rPr lang="en-CA" dirty="0"/>
              <a:t> (1988)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8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221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A28B37-CD70-4C72-8C4C-AACDC588E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 Definition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5508B7-EEEF-404C-828A-4E8C18389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226"/>
            <a:ext cx="10515600" cy="4798737"/>
          </a:xfrm>
        </p:spPr>
        <p:txBody>
          <a:bodyPr>
            <a:normAutofit/>
          </a:bodyPr>
          <a:lstStyle/>
          <a:p>
            <a:r>
              <a:rPr lang="en-CA" sz="2400" b="1" dirty="0"/>
              <a:t>Article II</a:t>
            </a:r>
            <a:endParaRPr lang="en-CA" sz="2400" dirty="0"/>
          </a:p>
          <a:p>
            <a:r>
              <a:rPr lang="en-CA" sz="2400" i="1" dirty="0"/>
              <a:t>In the present Convention, genocide means any of the following acts committed with intent to destroy, in whole or in part, a national, ethnical, racial or religious group, as such: </a:t>
            </a:r>
            <a:endParaRPr lang="en-CA" sz="2400" dirty="0"/>
          </a:p>
          <a:p>
            <a:pPr>
              <a:buFont typeface="+mj-lt"/>
              <a:buAutoNum type="alphaLcPeriod"/>
            </a:pPr>
            <a:r>
              <a:rPr lang="en-CA" sz="2400" dirty="0"/>
              <a:t>Killing members of the group; </a:t>
            </a:r>
          </a:p>
          <a:p>
            <a:pPr>
              <a:buFont typeface="+mj-lt"/>
              <a:buAutoNum type="alphaLcPeriod"/>
            </a:pPr>
            <a:r>
              <a:rPr lang="en-CA" sz="2400" dirty="0"/>
              <a:t>Causing serious bodily or mental harm to members of the group;</a:t>
            </a:r>
          </a:p>
          <a:p>
            <a:pPr>
              <a:buFont typeface="+mj-lt"/>
              <a:buAutoNum type="alphaLcPeriod"/>
            </a:pPr>
            <a:r>
              <a:rPr lang="en-CA" sz="2400" dirty="0"/>
              <a:t>Deliberately inflicting on the group conditions of life calculated to bring about its physical destruction in whole or in part; </a:t>
            </a:r>
          </a:p>
          <a:p>
            <a:pPr>
              <a:buFont typeface="+mj-lt"/>
              <a:buAutoNum type="alphaLcPeriod"/>
            </a:pPr>
            <a:r>
              <a:rPr lang="en-CA" sz="2400" dirty="0"/>
              <a:t>Imposing measures intended to prevent births within the group;</a:t>
            </a:r>
          </a:p>
          <a:p>
            <a:pPr>
              <a:buFont typeface="+mj-lt"/>
              <a:buAutoNum type="alphaLcPeriod"/>
            </a:pPr>
            <a:r>
              <a:rPr lang="en-CA" sz="2400" dirty="0"/>
              <a:t>Forcibly transferring children of the group to another group.</a:t>
            </a:r>
          </a:p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E6D60F-F249-45AB-AC33-A6B04202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FF23-C6C3-4CA1-9EBF-87CE0ADF3FEE}" type="slidenum">
              <a:rPr lang="en-CA" smtClean="0"/>
              <a:t>9</a:t>
            </a:fld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22" y="6064496"/>
            <a:ext cx="857627" cy="5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21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687</Words>
  <Application>Microsoft Office PowerPoint</Application>
  <PresentationFormat>Widescreen</PresentationFormat>
  <Paragraphs>104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Lesson 1 – Introduction</vt:lpstr>
      <vt:lpstr>Your Initial Thoughts – How Does It Make You Feel?</vt:lpstr>
      <vt:lpstr>Your Initial Thoughts – How Does It Make You Feel? </vt:lpstr>
      <vt:lpstr>Year 1492 – What Happened After? </vt:lpstr>
      <vt:lpstr>Native Americans</vt:lpstr>
      <vt:lpstr>Native Americans</vt:lpstr>
      <vt:lpstr>What is Genocide ? </vt:lpstr>
      <vt:lpstr>Genocide – As defined by some scholars.</vt:lpstr>
      <vt:lpstr>UN Definition </vt:lpstr>
      <vt:lpstr>Thoughts Towards Genocide </vt:lpstr>
      <vt:lpstr>Bibliography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 Amin</dc:creator>
  <cp:lastModifiedBy>Nadia Rasheed</cp:lastModifiedBy>
  <cp:revision>79</cp:revision>
  <dcterms:created xsi:type="dcterms:W3CDTF">2017-01-09T19:34:00Z</dcterms:created>
  <dcterms:modified xsi:type="dcterms:W3CDTF">2018-11-26T16:18:11Z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