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1" r:id="rId4"/>
    <p:sldId id="272" r:id="rId5"/>
    <p:sldId id="257" r:id="rId6"/>
    <p:sldId id="273" r:id="rId7"/>
    <p:sldId id="274" r:id="rId8"/>
    <p:sldId id="263" r:id="rId9"/>
    <p:sldId id="275" r:id="rId10"/>
    <p:sldId id="276" r:id="rId11"/>
    <p:sldId id="259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/>
    <p:restoredTop sz="94732"/>
  </p:normalViewPr>
  <p:slideViewPr>
    <p:cSldViewPr snapToGrid="0" snapToObjects="1">
      <p:cViewPr varScale="1">
        <p:scale>
          <a:sx n="94" d="100"/>
          <a:sy n="94" d="100"/>
        </p:scale>
        <p:origin x="7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D9650-EA5B-4945-A93D-78E67AA68CD2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38D46-2CCC-1B41-A55F-90FF09C31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2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73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1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8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9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9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6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4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9A430-D68A-2A44-992B-78F06CCA6111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8B266-40B4-B748-8ABD-9F216FAC9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0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memorialday.org.uk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BGjSday7f_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+mn-lt"/>
              </a:rPr>
              <a:t>Lesson 3 — Genocide through Enslavement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Genocide through Enslavement 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84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Slavery as an Act of Genocide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Africans were kidnapped, captured, or sold by local leaders for goods from Europe </a:t>
            </a:r>
          </a:p>
          <a:p>
            <a:r>
              <a:rPr lang="en-US" dirty="0"/>
              <a:t>They were often forced to walk hundreds of miles to the coast while shackled and underfed. Estimates state that over half of the enslaved Africans died on the journey</a:t>
            </a:r>
          </a:p>
          <a:p>
            <a:r>
              <a:rPr lang="en-US" dirty="0"/>
              <a:t>Once they made it to the coast, they were kept in dungeons</a:t>
            </a:r>
          </a:p>
          <a:p>
            <a:r>
              <a:rPr lang="en-US" dirty="0"/>
              <a:t>The slave trade was a major disruption to African life, culture, and traditions</a:t>
            </a:r>
          </a:p>
          <a:p>
            <a:r>
              <a:rPr lang="en-US" dirty="0"/>
              <a:t>It is estimated that 30 million Africans were stolen, but only 10-15 Million made it to the Americas alive </a:t>
            </a:r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35508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61047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960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169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Once Enslaved People Arrived in the Americas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538260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Enslaved people were treated poorly:</a:t>
            </a:r>
          </a:p>
          <a:p>
            <a:r>
              <a:rPr lang="en-US" dirty="0"/>
              <a:t>They died </a:t>
            </a:r>
            <a:r>
              <a:rPr lang="en-US"/>
              <a:t>early </a:t>
            </a:r>
            <a:r>
              <a:rPr lang="en-US" smtClean="0"/>
              <a:t>(many </a:t>
            </a:r>
            <a:r>
              <a:rPr lang="en-US" dirty="0"/>
              <a:t>young girls never reached puberty and could not reproduce the population)</a:t>
            </a:r>
          </a:p>
          <a:p>
            <a:r>
              <a:rPr lang="en-US" dirty="0"/>
              <a:t>They were overworked </a:t>
            </a:r>
          </a:p>
          <a:p>
            <a:r>
              <a:rPr lang="en-US" dirty="0"/>
              <a:t>They were underfed</a:t>
            </a:r>
          </a:p>
          <a:p>
            <a:r>
              <a:rPr lang="en-US" dirty="0"/>
              <a:t>Children died of malnutrition and being underfed </a:t>
            </a:r>
          </a:p>
          <a:p>
            <a:r>
              <a:rPr lang="en-US" dirty="0"/>
              <a:t>Enslaved people, including children, were used for scientific experimentation (They were believed to have a higher pain tolerance)</a:t>
            </a:r>
          </a:p>
          <a:p>
            <a:r>
              <a:rPr lang="en-US" dirty="0"/>
              <a:t>Slaves were beaten, and they could legally be beaten to death</a:t>
            </a:r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47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Intentional Acts of Genocide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Though slavery may not have been an </a:t>
            </a:r>
            <a:r>
              <a:rPr lang="en-US" b="1" dirty="0"/>
              <a:t>intentional</a:t>
            </a:r>
            <a:r>
              <a:rPr lang="en-US" dirty="0"/>
              <a:t> act of genocide, it nonetheless resulted in the mass killing of many helpless and defenseless human beings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79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Cooper, </a:t>
            </a:r>
            <a:r>
              <a:rPr lang="en-US" dirty="0" err="1"/>
              <a:t>Afua</a:t>
            </a:r>
            <a:r>
              <a:rPr lang="en-US" dirty="0"/>
              <a:t>. </a:t>
            </a:r>
            <a:r>
              <a:rPr lang="en-US" i="1" dirty="0"/>
              <a:t>The Hanging of Angelique: The Untold Story of Canadian Slavery and the Burning of Old Montreal</a:t>
            </a:r>
            <a:r>
              <a:rPr lang="en-US" dirty="0"/>
              <a:t>. The University of Georgia Press, 2006.</a:t>
            </a:r>
          </a:p>
          <a:p>
            <a:pPr marL="0" indent="0">
              <a:buNone/>
            </a:pPr>
            <a:r>
              <a:rPr lang="en-US" dirty="0" err="1"/>
              <a:t>DeGruy</a:t>
            </a:r>
            <a:r>
              <a:rPr lang="en-US" dirty="0"/>
              <a:t> Leary, Joy. </a:t>
            </a:r>
            <a:r>
              <a:rPr lang="en-US" i="1" dirty="0"/>
              <a:t>Post Traumatic Slave Disorder.</a:t>
            </a:r>
            <a:r>
              <a:rPr lang="en-US" dirty="0"/>
              <a:t> London, 2008. </a:t>
            </a:r>
            <a:r>
              <a:rPr lang="en-US" dirty="0">
                <a:hlinkClick r:id="rId2"/>
              </a:rPr>
              <a:t>https://www.youtube.com/watch?v=BGjSday7f_8</a:t>
            </a:r>
            <a:r>
              <a:rPr lang="en-US" dirty="0"/>
              <a:t>. Access 03 Dec. 2018.</a:t>
            </a:r>
          </a:p>
          <a:p>
            <a:pPr marL="0" indent="0">
              <a:buNone/>
            </a:pPr>
            <a:r>
              <a:rPr lang="en-US" dirty="0"/>
              <a:t>The New Jersey Amistad Commission and The New Jersey Commission on Holocaust Education. </a:t>
            </a:r>
            <a:r>
              <a:rPr lang="en-US" i="1" dirty="0"/>
              <a:t>Genocide/Slavery Curriculum Guide</a:t>
            </a:r>
            <a:r>
              <a:rPr lang="en-US" dirty="0"/>
              <a:t>. 2010. 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3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What is Slavery?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with a partner or a group of three what you think slavery is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9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Slavery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343" y="1690688"/>
            <a:ext cx="10784457" cy="4865387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1926 Slavery Convention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“the status and/or condition of a person over whom any or all of the powers attaching to the right of ownership are exercised”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The International Labor Organization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“all work or service which extracted from any person under the menace of any penalty and for which the said person has not offered himself voluntarily”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Systems</a:t>
            </a:r>
            <a:r>
              <a:rPr lang="en-US" dirty="0"/>
              <a:t> of slavery require legal recognition of ownership. They are supported by political institutions</a:t>
            </a:r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20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Transatlantic Slave Trade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Trans-Atlantic slave trade and how did it differ from other forms of slavery?</a:t>
            </a:r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481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Transatlantic Slave Trade</a:t>
            </a:r>
            <a:r>
              <a:rPr lang="en-US" dirty="0"/>
              <a:t>—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The Americas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Trans-Atlantic Slave Trade was different from previous forms of slavery in the following ways: </a:t>
            </a:r>
          </a:p>
          <a:p>
            <a:r>
              <a:rPr lang="en-US" dirty="0"/>
              <a:t>It was based on commerce/economics/capitalism and justified by </a:t>
            </a:r>
            <a:r>
              <a:rPr lang="en-US" dirty="0" smtClean="0"/>
              <a:t>‘race’</a:t>
            </a:r>
            <a:endParaRPr lang="en-US" dirty="0"/>
          </a:p>
          <a:p>
            <a:r>
              <a:rPr lang="en-US" dirty="0"/>
              <a:t>African slaves were denied their own names, denied the right to speak their own languages, have families, and pursue their own religions and spiritualties </a:t>
            </a:r>
          </a:p>
          <a:p>
            <a:r>
              <a:rPr lang="en-US" dirty="0"/>
              <a:t>African slaves were seen as replaceable so their lives mattered little to slave owners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2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Triangular Trade </a:t>
            </a:r>
          </a:p>
        </p:txBody>
      </p:sp>
      <p:sp>
        <p:nvSpPr>
          <p:cNvPr id="5" name="Triangle 4"/>
          <p:cNvSpPr/>
          <p:nvPr/>
        </p:nvSpPr>
        <p:spPr>
          <a:xfrm>
            <a:off x="3478924" y="1860416"/>
            <a:ext cx="5234152" cy="4128311"/>
          </a:xfrm>
          <a:prstGeom prst="triangl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971744" y="2594520"/>
            <a:ext cx="1070200" cy="1620182"/>
          </a:xfrm>
          <a:prstGeom prst="straightConnector1">
            <a:avLst/>
          </a:prstGeom>
          <a:ln w="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015655" y="2569779"/>
            <a:ext cx="977462" cy="16449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047426" y="6328322"/>
            <a:ext cx="209714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19714" y="5118141"/>
            <a:ext cx="1749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Manufactured goods exchanged for Slaves in Africa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22508" y="5146697"/>
            <a:ext cx="1809524" cy="1210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Raw Materials sold to make Manufactured goods in Europe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4506844" y="1257972"/>
            <a:ext cx="3137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Slaves sold to extract Raw Materials from the colonies 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60695" y="6200029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654" y="6139123"/>
            <a:ext cx="857627" cy="5837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7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“Race”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race? How do you understand the word? What are some ideas that come to mind when you think about the word “race”?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89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“</a:t>
            </a:r>
            <a:r>
              <a:rPr lang="en-US" b="1" dirty="0" smtClean="0">
                <a:solidFill>
                  <a:srgbClr val="C00000"/>
                </a:solidFill>
              </a:rPr>
              <a:t>Race”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Though there were some concepts of </a:t>
            </a:r>
            <a:r>
              <a:rPr lang="en-US" dirty="0" smtClean="0"/>
              <a:t>“race” </a:t>
            </a:r>
            <a:r>
              <a:rPr lang="en-US" dirty="0"/>
              <a:t>that existed prior to the Transatlantic slave trade, constructing black bodies as inferior and less than human was a key justification for the slave trade and the enslavement of black people. 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35508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61047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960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17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Slavery as an Act of Genocide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Why is the Transatlantic slave trade an act of genocide?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179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677</Words>
  <Application>Microsoft Macintosh PowerPoint</Application>
  <PresentationFormat>Widescreen</PresentationFormat>
  <Paragraphs>90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Arial</vt:lpstr>
      <vt:lpstr>Office Theme</vt:lpstr>
      <vt:lpstr>Lesson 3 — Genocide through Enslavement  </vt:lpstr>
      <vt:lpstr>What is Slavery?</vt:lpstr>
      <vt:lpstr>Slavery </vt:lpstr>
      <vt:lpstr>The Transatlantic Slave Trade </vt:lpstr>
      <vt:lpstr>The Transatlantic Slave Trade— The Americas </vt:lpstr>
      <vt:lpstr>Triangular Trade </vt:lpstr>
      <vt:lpstr>“Race”</vt:lpstr>
      <vt:lpstr> “Race”</vt:lpstr>
      <vt:lpstr>Slavery as an Act of Genocide </vt:lpstr>
      <vt:lpstr>Slavery as an Act of Genocide </vt:lpstr>
      <vt:lpstr>Once Enslaved People Arrived in the Americas </vt:lpstr>
      <vt:lpstr>Intentional Acts of Genocide </vt:lpstr>
      <vt:lpstr>Bibliography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3</dc:title>
  <dc:creator>Sharifa Patel</dc:creator>
  <cp:lastModifiedBy>Microsoft Office User</cp:lastModifiedBy>
  <cp:revision>31</cp:revision>
  <dcterms:created xsi:type="dcterms:W3CDTF">2018-11-28T19:46:24Z</dcterms:created>
  <dcterms:modified xsi:type="dcterms:W3CDTF">2019-01-09T14:30:09Z</dcterms:modified>
</cp:coreProperties>
</file>