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57" r:id="rId7"/>
    <p:sldId id="261" r:id="rId8"/>
    <p:sldId id="268" r:id="rId9"/>
    <p:sldId id="269" r:id="rId10"/>
    <p:sldId id="267" r:id="rId11"/>
    <p:sldId id="271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32"/>
  </p:normalViewPr>
  <p:slideViewPr>
    <p:cSldViewPr snapToGrid="0" snapToObjects="1">
      <p:cViewPr varScale="1">
        <p:scale>
          <a:sx n="94" d="100"/>
          <a:sy n="94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2DF4-B582-2546-8422-59E162EC8194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6560-349C-CB4D-AAF9-7C45A00E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7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2DF4-B582-2546-8422-59E162EC8194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6560-349C-CB4D-AAF9-7C45A00E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578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2DF4-B582-2546-8422-59E162EC8194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6560-349C-CB4D-AAF9-7C45A00E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2DF4-B582-2546-8422-59E162EC8194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6560-349C-CB4D-AAF9-7C45A00E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6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2DF4-B582-2546-8422-59E162EC8194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6560-349C-CB4D-AAF9-7C45A00E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2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2DF4-B582-2546-8422-59E162EC8194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6560-349C-CB4D-AAF9-7C45A00E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6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2DF4-B582-2546-8422-59E162EC8194}" type="datetimeFigureOut">
              <a:rPr lang="en-US" smtClean="0"/>
              <a:t>1/9/19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6560-349C-CB4D-AAF9-7C45A00E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2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2DF4-B582-2546-8422-59E162EC8194}" type="datetimeFigureOut">
              <a:rPr lang="en-US" smtClean="0"/>
              <a:t>1/9/19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6560-349C-CB4D-AAF9-7C45A00E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69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2DF4-B582-2546-8422-59E162EC8194}" type="datetimeFigureOut">
              <a:rPr lang="en-US" smtClean="0"/>
              <a:t>1/9/19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6560-349C-CB4D-AAF9-7C45A00E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3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2DF4-B582-2546-8422-59E162EC8194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6560-349C-CB4D-AAF9-7C45A00E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9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2DF4-B582-2546-8422-59E162EC8194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6560-349C-CB4D-AAF9-7C45A00E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2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D2DF4-B582-2546-8422-59E162EC8194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16560-349C-CB4D-AAF9-7C45A00E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4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cidememorialday.org.uk/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ushmm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>
                <a:latin typeface="+mn-lt"/>
              </a:rPr>
              <a:t>Lesson </a:t>
            </a:r>
            <a:r>
              <a:rPr lang="en-US" b="1" smtClean="0">
                <a:latin typeface="+mn-lt"/>
              </a:rPr>
              <a:t>5—The </a:t>
            </a:r>
            <a:r>
              <a:rPr lang="en-US" b="1" dirty="0">
                <a:latin typeface="+mn-lt"/>
              </a:rPr>
              <a:t>Holocaust and Eugenics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The Holocaust and Eugenics 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35508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61047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960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224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WWII </a:t>
            </a:r>
            <a:r>
              <a:rPr lang="en-US" dirty="0" err="1"/>
              <a:t>Labour</a:t>
            </a:r>
            <a:r>
              <a:rPr lang="en-US" dirty="0"/>
              <a:t> and Extermination Camps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186" y="1869662"/>
            <a:ext cx="10275627" cy="3812648"/>
          </a:xfrm>
        </p:spPr>
        <p:txBody>
          <a:bodyPr>
            <a:normAutofit/>
          </a:bodyPr>
          <a:lstStyle/>
          <a:p>
            <a:r>
              <a:rPr lang="en-US" sz="3000" dirty="0"/>
              <a:t>High numbers of Jewish, Roma, Poles, and Soviet Prisoners of War were targeted for deportation, forced </a:t>
            </a:r>
            <a:r>
              <a:rPr lang="en-US" sz="3000" dirty="0" err="1"/>
              <a:t>labour</a:t>
            </a:r>
            <a:r>
              <a:rPr lang="en-US" sz="3000" dirty="0"/>
              <a:t>, and death </a:t>
            </a:r>
          </a:p>
          <a:p>
            <a:r>
              <a:rPr lang="en-US" sz="3000" dirty="0"/>
              <a:t>Extermination camps where mass murder occurred </a:t>
            </a:r>
          </a:p>
          <a:p>
            <a:r>
              <a:rPr lang="en-US" sz="3000" dirty="0"/>
              <a:t>Forced </a:t>
            </a:r>
            <a:r>
              <a:rPr lang="en-US" sz="3000" dirty="0" err="1"/>
              <a:t>labour</a:t>
            </a:r>
            <a:r>
              <a:rPr lang="en-US" sz="3000" dirty="0"/>
              <a:t>: those who could not work well were murdered or deported; Prisoners had to work 10-12 hours a day in harsh conditions  </a:t>
            </a:r>
          </a:p>
          <a:p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21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Medical experiments (testing medication, malaria and tuberculosis experiments, testing drinking water, exposure to extreme temperatures, experiments of mass sterilization)</a:t>
            </a:r>
          </a:p>
          <a:p>
            <a:r>
              <a:rPr lang="en-US" dirty="0"/>
              <a:t>Death marches (people were shot who could not continue)</a:t>
            </a:r>
          </a:p>
          <a:p>
            <a:r>
              <a:rPr lang="en-US" dirty="0"/>
              <a:t>During WWII, Italy, Hungary, Romania, Slovakia, Bulgaria, Vichy France, and Croatia (all allied with Germany) enacted similar anti-Jewish legislation </a:t>
            </a:r>
          </a:p>
          <a:p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91821" y="695193"/>
            <a:ext cx="1008569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WWII </a:t>
            </a:r>
            <a:r>
              <a:rPr lang="en-US" sz="4400" dirty="0" err="1"/>
              <a:t>Labour</a:t>
            </a:r>
            <a:r>
              <a:rPr lang="en-US" sz="4400" dirty="0"/>
              <a:t> and Extermination Camps </a:t>
            </a:r>
          </a:p>
        </p:txBody>
      </p:sp>
    </p:spTree>
    <p:extLst>
      <p:ext uri="{BB962C8B-B14F-4D97-AF65-F5344CB8AC3E}">
        <p14:creationId xmlns:p14="http://schemas.microsoft.com/office/powerpoint/2010/main" val="366144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about this act of Genocide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Anti-Semitism and eugenics were practiced in many different countries, even colonial violence, as we’ve learned, included acts of genocide and eugenics. </a:t>
            </a:r>
          </a:p>
          <a:p>
            <a:endParaRPr lang="en-US" b="1" dirty="0"/>
          </a:p>
          <a:p>
            <a:r>
              <a:rPr lang="en-US" b="1" dirty="0"/>
              <a:t>Why do you think there is generally a focus on Germany and the Holocaust as separate from these other acts of violence?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371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 </a:t>
            </a: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Blesold</a:t>
            </a:r>
            <a:r>
              <a:rPr lang="en-US" dirty="0"/>
              <a:t>, Horst. </a:t>
            </a:r>
            <a:r>
              <a:rPr lang="en-US" i="1" dirty="0"/>
              <a:t>Crying Hands: Eugenics and Deaf People in Nazi Germany.</a:t>
            </a:r>
            <a:r>
              <a:rPr lang="en-US" dirty="0"/>
              <a:t> Gallaudet University Press, 1999. </a:t>
            </a:r>
          </a:p>
          <a:p>
            <a:r>
              <a:rPr lang="en-US" dirty="0"/>
              <a:t>Conroy, Melvyn. </a:t>
            </a:r>
            <a:r>
              <a:rPr lang="en-US" i="1" dirty="0"/>
              <a:t>Nazi Eugenics: Precursors, Policy, Aftermath</a:t>
            </a:r>
            <a:r>
              <a:rPr lang="en-US" dirty="0"/>
              <a:t>. Columbia University Press, 2017. </a:t>
            </a:r>
          </a:p>
          <a:p>
            <a:r>
              <a:rPr lang="en-US" dirty="0"/>
              <a:t>“Learn about the Holocaust.” </a:t>
            </a:r>
            <a:r>
              <a:rPr lang="en-US" i="1" dirty="0"/>
              <a:t>United States Holocaust Memorial Museum.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https://www.ushmm.org/</a:t>
            </a:r>
            <a:r>
              <a:rPr lang="en-US" dirty="0"/>
              <a:t>. Accessed 18 Dec., 2018. </a:t>
            </a:r>
          </a:p>
          <a:p>
            <a:r>
              <a:rPr lang="en-US" dirty="0" err="1"/>
              <a:t>Welkart</a:t>
            </a:r>
            <a:r>
              <a:rPr lang="en-US" dirty="0"/>
              <a:t>, R. </a:t>
            </a:r>
            <a:r>
              <a:rPr lang="en-US" i="1" dirty="0"/>
              <a:t>Hitler’s Ethic: The Nazi Pursuit of Evolutionary Progress</a:t>
            </a:r>
            <a:r>
              <a:rPr lang="en-US" dirty="0"/>
              <a:t>. Palgrave Macmillan, 2009. 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3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70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Eugenics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r>
              <a:rPr lang="en-US" sz="3600" dirty="0"/>
              <a:t>Write down what you think the word “Eugenics” means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46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Eugenics</a:t>
            </a:r>
            <a:r>
              <a:rPr lang="en-US" dirty="0"/>
              <a:t>— What is Eugenics?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Scientific racism </a:t>
            </a:r>
          </a:p>
          <a:p>
            <a:r>
              <a:rPr lang="en-US" dirty="0"/>
              <a:t>Ethnic cleansing</a:t>
            </a:r>
          </a:p>
          <a:p>
            <a:r>
              <a:rPr lang="en-US" dirty="0"/>
              <a:t>Social hygiene </a:t>
            </a:r>
          </a:p>
          <a:p>
            <a:r>
              <a:rPr lang="en-US" dirty="0"/>
              <a:t>An attempt to create a “pure” white race through forced sterilization and population control. The focus was to keep </a:t>
            </a:r>
            <a:r>
              <a:rPr lang="en-US" dirty="0" err="1" smtClean="0"/>
              <a:t>racialised</a:t>
            </a:r>
            <a:r>
              <a:rPr lang="en-US" dirty="0" smtClean="0"/>
              <a:t> </a:t>
            </a:r>
            <a:r>
              <a:rPr lang="en-US" dirty="0"/>
              <a:t>people, people with disabilities, religious minorities, and the economically disadvantaged, from procreating. 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410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Eugenics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Where do you think Eugenics was practiced?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275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Eugenics</a:t>
            </a:r>
            <a:r>
              <a:rPr lang="en-US" dirty="0"/>
              <a:t>— Where was it </a:t>
            </a:r>
            <a:r>
              <a:rPr lang="en-US" dirty="0" err="1" smtClean="0"/>
              <a:t>Practised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Eugenics was practiced all over the world, including all over Europe, European colonies, Australia, Canada, and the United States. 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469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Eugenics</a:t>
            </a:r>
            <a:r>
              <a:rPr lang="en-US" dirty="0"/>
              <a:t>— Pre-WWII Germany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1934 Sterilization Laws for people with disabilities in Germany </a:t>
            </a:r>
          </a:p>
          <a:p>
            <a:r>
              <a:rPr lang="en-US" dirty="0"/>
              <a:t>1939 Mass killing of people with disabilities (children and adults who were </a:t>
            </a:r>
            <a:r>
              <a:rPr lang="en-US" dirty="0" err="1" smtClean="0"/>
              <a:t>institutionalised</a:t>
            </a:r>
            <a:r>
              <a:rPr lang="en-US" dirty="0"/>
              <a:t>) </a:t>
            </a:r>
          </a:p>
          <a:p>
            <a:r>
              <a:rPr lang="en-US" dirty="0"/>
              <a:t>Mass sterilization of Jews, Roma, Poles, and other communities that were not racially “pure”</a:t>
            </a:r>
          </a:p>
          <a:p>
            <a:r>
              <a:rPr lang="en-US" dirty="0"/>
              <a:t>A focus on boosting the “Aryan” population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250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Anti-Semitism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Anti-Semitism had been common for hundreds of years before Hitler took power</a:t>
            </a:r>
          </a:p>
          <a:p>
            <a:r>
              <a:rPr lang="en-US" dirty="0"/>
              <a:t>Anti-Semitism was common in many other countries including other parts of Europe, European colonies, Canada, and the United States</a:t>
            </a:r>
          </a:p>
          <a:p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48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247" y="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Anti-Semitism</a:t>
            </a:r>
            <a:r>
              <a:rPr lang="en-US" dirty="0"/>
              <a:t>—Pre-WWII German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765" y="1325563"/>
            <a:ext cx="11332564" cy="5261548"/>
          </a:xfrm>
        </p:spPr>
        <p:txBody>
          <a:bodyPr>
            <a:normAutofit/>
          </a:bodyPr>
          <a:lstStyle/>
          <a:p>
            <a:r>
              <a:rPr lang="en-US" b="1" dirty="0"/>
              <a:t>Nuremberg Race Laws </a:t>
            </a:r>
            <a:r>
              <a:rPr lang="en-US" b="1" dirty="0" smtClean="0"/>
              <a:t>1935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Racial policies enacted</a:t>
            </a:r>
            <a:r>
              <a:rPr lang="en-US" dirty="0"/>
              <a:t>: Segregation between “Aryans” and Jewish people, including segregation in public areas. Jewish people forced to carry identity cards. </a:t>
            </a:r>
            <a:br>
              <a:rPr lang="en-US" dirty="0"/>
            </a:br>
            <a:r>
              <a:rPr lang="en-US" b="1" dirty="0"/>
              <a:t>Citizenship laws enacted: </a:t>
            </a:r>
            <a:r>
              <a:rPr lang="en-US" dirty="0"/>
              <a:t>Defined who was German (and therefore a citizen of Germany), and who was Jewish (regardless of if they were religious or not), and therefore ineligible for citizenship; Jewish people defined as a race, Sexual relationships between those </a:t>
            </a:r>
            <a:r>
              <a:rPr lang="en-US" dirty="0" err="1" smtClean="0"/>
              <a:t>categorised</a:t>
            </a:r>
            <a:r>
              <a:rPr lang="en-US" dirty="0" smtClean="0"/>
              <a:t> </a:t>
            </a:r>
            <a:r>
              <a:rPr lang="en-US" dirty="0"/>
              <a:t>as German and those </a:t>
            </a:r>
            <a:r>
              <a:rPr lang="en-US" dirty="0" err="1" smtClean="0"/>
              <a:t>categorised</a:t>
            </a:r>
            <a:r>
              <a:rPr lang="en-US" dirty="0" smtClean="0"/>
              <a:t> </a:t>
            </a:r>
            <a:r>
              <a:rPr lang="en-US" dirty="0"/>
              <a:t>as Jewish were made illegal; Black people and Roma people were subjected to same laws as Jewish people </a:t>
            </a:r>
          </a:p>
          <a:p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759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Kristallnacht (1938)– the destruction of Jewish businesses, Synagogues, the rounding up of Jewish men. This was the first mass incarceration of Jewish people by Nazis based simply on their religion/ethnicity </a:t>
            </a:r>
          </a:p>
          <a:p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23582" y="600501"/>
            <a:ext cx="93623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</a:rPr>
              <a:t>Anti-Semitism</a:t>
            </a:r>
            <a:r>
              <a:rPr lang="en-US" sz="4400" dirty="0"/>
              <a:t>—Pre-WWII German Law</a:t>
            </a:r>
          </a:p>
        </p:txBody>
      </p:sp>
    </p:spTree>
    <p:extLst>
      <p:ext uri="{BB962C8B-B14F-4D97-AF65-F5344CB8AC3E}">
        <p14:creationId xmlns:p14="http://schemas.microsoft.com/office/powerpoint/2010/main" val="541666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9183</TotalTime>
  <Words>593</Words>
  <Application>Microsoft Macintosh PowerPoint</Application>
  <PresentationFormat>Widescreen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Arial</vt:lpstr>
      <vt:lpstr>Office Theme</vt:lpstr>
      <vt:lpstr>Lesson 5—The Holocaust and Eugenics </vt:lpstr>
      <vt:lpstr>Eugenics </vt:lpstr>
      <vt:lpstr>Eugenics— What is Eugenics? </vt:lpstr>
      <vt:lpstr>Eugenics </vt:lpstr>
      <vt:lpstr>Eugenics— Where was it Practised?</vt:lpstr>
      <vt:lpstr>Eugenics— Pre-WWII Germany</vt:lpstr>
      <vt:lpstr>Anti-Semitism </vt:lpstr>
      <vt:lpstr>Anti-Semitism—Pre-WWII German Law</vt:lpstr>
      <vt:lpstr>PowerPoint Presentation</vt:lpstr>
      <vt:lpstr>WWII Labour and Extermination Camps </vt:lpstr>
      <vt:lpstr>PowerPoint Presentation</vt:lpstr>
      <vt:lpstr>Thoughts about this act of Genocide</vt:lpstr>
      <vt:lpstr>Bibliography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Sharifa Patel</dc:creator>
  <cp:lastModifiedBy>Microsoft Office User</cp:lastModifiedBy>
  <cp:revision>35</cp:revision>
  <dcterms:created xsi:type="dcterms:W3CDTF">2018-12-13T18:26:03Z</dcterms:created>
  <dcterms:modified xsi:type="dcterms:W3CDTF">2019-01-09T15:20:57Z</dcterms:modified>
</cp:coreProperties>
</file>