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1" r:id="rId3"/>
    <p:sldId id="262" r:id="rId4"/>
    <p:sldId id="263" r:id="rId5"/>
    <p:sldId id="267" r:id="rId6"/>
    <p:sldId id="268" r:id="rId7"/>
    <p:sldId id="258" r:id="rId8"/>
    <p:sldId id="265" r:id="rId9"/>
    <p:sldId id="266" r:id="rId10"/>
    <p:sldId id="270"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29"/>
    <p:restoredTop sz="94732"/>
  </p:normalViewPr>
  <p:slideViewPr>
    <p:cSldViewPr snapToGrid="0" snapToObjects="1">
      <p:cViewPr varScale="1">
        <p:scale>
          <a:sx n="94" d="100"/>
          <a:sy n="94" d="100"/>
        </p:scale>
        <p:origin x="73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2458752-E84B-8B46-B6EC-1A29555ABDF9}" type="datetimeFigureOut">
              <a:rPr lang="en-US" smtClean="0"/>
              <a:t>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201727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458752-E84B-8B46-B6EC-1A29555ABDF9}" type="datetimeFigureOut">
              <a:rPr lang="en-US" smtClean="0"/>
              <a:t>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2007328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458752-E84B-8B46-B6EC-1A29555ABDF9}" type="datetimeFigureOut">
              <a:rPr lang="en-US" smtClean="0"/>
              <a:t>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195584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458752-E84B-8B46-B6EC-1A29555ABDF9}" type="datetimeFigureOut">
              <a:rPr lang="en-US" smtClean="0"/>
              <a:t>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17085411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2458752-E84B-8B46-B6EC-1A29555ABDF9}" type="datetimeFigureOut">
              <a:rPr lang="en-US" smtClean="0"/>
              <a:t>1/9/19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967010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2458752-E84B-8B46-B6EC-1A29555ABDF9}" type="datetimeFigureOut">
              <a:rPr lang="en-US" smtClean="0"/>
              <a:t>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383905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2458752-E84B-8B46-B6EC-1A29555ABDF9}" type="datetimeFigureOut">
              <a:rPr lang="en-US" smtClean="0"/>
              <a:t>1/9/19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125356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2458752-E84B-8B46-B6EC-1A29555ABDF9}" type="datetimeFigureOut">
              <a:rPr lang="en-US" smtClean="0"/>
              <a:t>1/9/19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1914681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458752-E84B-8B46-B6EC-1A29555ABDF9}" type="datetimeFigureOut">
              <a:rPr lang="en-US" smtClean="0"/>
              <a:t>1/9/19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9167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458752-E84B-8B46-B6EC-1A29555ABDF9}" type="datetimeFigureOut">
              <a:rPr lang="en-US" smtClean="0"/>
              <a:t>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1602766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2458752-E84B-8B46-B6EC-1A29555ABDF9}" type="datetimeFigureOut">
              <a:rPr lang="en-US" smtClean="0"/>
              <a:t>1/9/19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A5DAA97-A15F-2544-8AFD-C573E329F8A7}" type="slidenum">
              <a:rPr lang="en-US" smtClean="0"/>
              <a:t>‹#›</a:t>
            </a:fld>
            <a:endParaRPr lang="en-US"/>
          </a:p>
        </p:txBody>
      </p:sp>
    </p:spTree>
    <p:extLst>
      <p:ext uri="{BB962C8B-B14F-4D97-AF65-F5344CB8AC3E}">
        <p14:creationId xmlns:p14="http://schemas.microsoft.com/office/powerpoint/2010/main" val="180529876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458752-E84B-8B46-B6EC-1A29555ABDF9}" type="datetimeFigureOut">
              <a:rPr lang="en-US" smtClean="0"/>
              <a:t>1/9/19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A5DAA97-A15F-2544-8AFD-C573E329F8A7}" type="slidenum">
              <a:rPr lang="en-US" smtClean="0"/>
              <a:t>‹#›</a:t>
            </a:fld>
            <a:endParaRPr lang="en-US"/>
          </a:p>
        </p:txBody>
      </p:sp>
    </p:spTree>
    <p:extLst>
      <p:ext uri="{BB962C8B-B14F-4D97-AF65-F5344CB8AC3E}">
        <p14:creationId xmlns:p14="http://schemas.microsoft.com/office/powerpoint/2010/main" val="10627014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NULL" TargetMode="External"/><Relationship Id="rId5" Type="http://schemas.openxmlformats.org/officeDocument/2006/relationships/hyperlink" Target="https://globalnews.ca/news/4677945/allegations-forced-sterilization-indigenous-women-ndp/" TargetMode="External"/><Relationship Id="rId6" Type="http://schemas.openxmlformats.org/officeDocument/2006/relationships/hyperlink" Target="http://www.preventgenocide.org/genocide/officialtext-printerfriendly.htm" TargetMode="External"/><Relationship Id="rId7" Type="http://schemas.openxmlformats.org/officeDocument/2006/relationships/hyperlink" Target="https://www.washingtonpost.com/news/worldviews/wp/2015/06/05/did-canada-commit-a-cultural-genocide/?noredirect=on&amp;utm_term=.33e208907b47" TargetMode="External"/><Relationship Id="rId8" Type="http://schemas.openxmlformats.org/officeDocument/2006/relationships/hyperlink" Target="http://www.genocidememorialday.org.uk/" TargetMode="External"/><Relationship Id="rId9" Type="http://schemas.openxmlformats.org/officeDocument/2006/relationships/image" Target="../media/image1.png"/><Relationship Id="rId1" Type="http://schemas.openxmlformats.org/officeDocument/2006/relationships/slideLayout" Target="../slideLayouts/slideLayout2.xml"/><Relationship Id="rId2" Type="http://schemas.openxmlformats.org/officeDocument/2006/relationships/hyperlink" Target="NUL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nocidememorialday.org.uk/" TargetMode="Externa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latin typeface="+mn-lt"/>
              </a:rPr>
              <a:t>Lesson 6— </a:t>
            </a:r>
            <a:r>
              <a:rPr lang="en-US" b="1" dirty="0" smtClean="0">
                <a:latin typeface="+mn-lt"/>
              </a:rPr>
              <a:t>Different types of Genocide </a:t>
            </a:r>
            <a:endParaRPr lang="en-US" b="1" dirty="0">
              <a:latin typeface="+mn-lt"/>
            </a:endParaRPr>
          </a:p>
        </p:txBody>
      </p:sp>
      <p:sp>
        <p:nvSpPr>
          <p:cNvPr id="3" name="Subtitle 2"/>
          <p:cNvSpPr>
            <a:spLocks noGrp="1"/>
          </p:cNvSpPr>
          <p:nvPr>
            <p:ph type="subTitle" idx="1"/>
          </p:nvPr>
        </p:nvSpPr>
        <p:spPr/>
        <p:txBody>
          <a:bodyPr/>
          <a:lstStyle/>
          <a:p>
            <a:r>
              <a:rPr lang="en-US" b="1" dirty="0" smtClean="0"/>
              <a:t>Genocide and Genocidal Acts</a:t>
            </a:r>
            <a:endParaRPr lang="en-US" dirty="0"/>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7082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Epistemicide</a:t>
            </a:r>
            <a:endParaRPr lang="en-US" b="1" dirty="0"/>
          </a:p>
        </p:txBody>
      </p:sp>
      <p:sp>
        <p:nvSpPr>
          <p:cNvPr id="3" name="Content Placeholder 2"/>
          <p:cNvSpPr>
            <a:spLocks noGrp="1"/>
          </p:cNvSpPr>
          <p:nvPr>
            <p:ph idx="1"/>
          </p:nvPr>
        </p:nvSpPr>
        <p:spPr/>
        <p:txBody>
          <a:bodyPr/>
          <a:lstStyle/>
          <a:p>
            <a:r>
              <a:rPr lang="en-US" i="1" dirty="0" err="1"/>
              <a:t>epistemicide</a:t>
            </a:r>
            <a:r>
              <a:rPr lang="en-US" dirty="0"/>
              <a:t>: the destruction of the knowledge and cultures of these populations, of their memories and ancestral links and their manner of relating to others and to nature. Their legal and political forms – everything – is destroyed and subordinated to the colonial </a:t>
            </a:r>
            <a:r>
              <a:rPr lang="en-US" dirty="0" smtClean="0"/>
              <a:t>occupation (</a:t>
            </a:r>
            <a:r>
              <a:rPr lang="en-US" dirty="0"/>
              <a:t>d</a:t>
            </a:r>
            <a:r>
              <a:rPr lang="en-US" dirty="0" smtClean="0"/>
              <a:t>e </a:t>
            </a:r>
            <a:r>
              <a:rPr lang="en-US" dirty="0"/>
              <a:t>S</a:t>
            </a:r>
            <a:r>
              <a:rPr lang="en-US" dirty="0" smtClean="0"/>
              <a:t>ousa Santos, 18</a:t>
            </a:r>
            <a:r>
              <a:rPr lang="en-US" dirty="0" smtClean="0"/>
              <a:t>).</a:t>
            </a:r>
            <a:endParaRPr lang="en-US" dirty="0"/>
          </a:p>
          <a:p>
            <a:endParaRPr lang="en-US" dirty="0"/>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66978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Bibliography  </a:t>
            </a:r>
          </a:p>
        </p:txBody>
      </p:sp>
      <p:sp>
        <p:nvSpPr>
          <p:cNvPr id="3" name="Content Placeholder 2"/>
          <p:cNvSpPr>
            <a:spLocks noGrp="1"/>
          </p:cNvSpPr>
          <p:nvPr>
            <p:ph idx="1"/>
          </p:nvPr>
        </p:nvSpPr>
        <p:spPr>
          <a:xfrm>
            <a:off x="614597" y="1499016"/>
            <a:ext cx="10105955" cy="4448383"/>
          </a:xfrm>
        </p:spPr>
        <p:txBody>
          <a:bodyPr>
            <a:normAutofit fontScale="70000" lnSpcReduction="20000"/>
          </a:bodyPr>
          <a:lstStyle/>
          <a:p>
            <a:r>
              <a:rPr lang="en-US" dirty="0" smtClean="0"/>
              <a:t>Brook</a:t>
            </a:r>
            <a:r>
              <a:rPr lang="en-US" dirty="0"/>
              <a:t>, Daniel. “Environmental genocide: Native Americans and Toxic Waste.” </a:t>
            </a:r>
            <a:r>
              <a:rPr lang="en-US" i="1" dirty="0"/>
              <a:t>The American Journal of Economics and Sociology</a:t>
            </a:r>
            <a:r>
              <a:rPr lang="en-US" dirty="0"/>
              <a:t> vol. 57 no. 1 1998, 105-113. </a:t>
            </a:r>
          </a:p>
          <a:p>
            <a:r>
              <a:rPr lang="en-US" dirty="0"/>
              <a:t>Davidson, Lawrence. </a:t>
            </a:r>
            <a:r>
              <a:rPr lang="en-US" i="1" dirty="0"/>
              <a:t>Cultural Genocide</a:t>
            </a:r>
            <a:r>
              <a:rPr lang="en-US" dirty="0"/>
              <a:t>. Rutgers University Press, 2012. </a:t>
            </a:r>
            <a:endParaRPr lang="en-US" dirty="0" smtClean="0"/>
          </a:p>
          <a:p>
            <a:r>
              <a:rPr lang="en-US" dirty="0" smtClean="0"/>
              <a:t>De Sousa Santos, </a:t>
            </a:r>
            <a:r>
              <a:rPr lang="en-US" dirty="0" err="1" smtClean="0"/>
              <a:t>Boaventura</a:t>
            </a:r>
            <a:r>
              <a:rPr lang="en-US" dirty="0" smtClean="0"/>
              <a:t>. “Epistemologies of the South and the future.” </a:t>
            </a:r>
            <a:r>
              <a:rPr lang="en-US" dirty="0" smtClean="0">
                <a:hlinkClick r:id="rId2" invalidUrl="http://www.boaventuradesousasantos.pt/media/Epistemologies of the south and the future_Poscolonialitalia_2016.pdf"/>
              </a:rPr>
              <a:t>http</a:t>
            </a:r>
            <a:r>
              <a:rPr lang="en-US" dirty="0">
                <a:hlinkClick r:id="rId3" invalidUrl="http://www.boaventuradesousasantos.pt/media/Epistemologies of the south and the future_Poscolonialitalia_2016.pdf"/>
              </a:rPr>
              <a:t>://</a:t>
            </a:r>
            <a:r>
              <a:rPr lang="en-US" dirty="0" smtClean="0">
                <a:hlinkClick r:id="rId4" invalidUrl="http://www.boaventuradesousasantos.pt/media/Epistemologies of the south and the future_Poscolonialitalia_2016.pdf"/>
              </a:rPr>
              <a:t>www.boaventuradesousasantos.pt/media/Epistemologies%20of%20the%20south%20and%20the%20future_Poscolonialitalia_2016.pdf</a:t>
            </a:r>
            <a:r>
              <a:rPr lang="en-US" dirty="0" smtClean="0"/>
              <a:t> </a:t>
            </a:r>
            <a:endParaRPr lang="en-US" dirty="0"/>
          </a:p>
          <a:p>
            <a:r>
              <a:rPr lang="en-US" dirty="0" err="1"/>
              <a:t>Kirkup</a:t>
            </a:r>
            <a:r>
              <a:rPr lang="en-US" dirty="0"/>
              <a:t>, Kristy.  “‘Monstrous’ Allegation of Forced Sterilization of Indigenous Women Must  be Examined: NDP.” </a:t>
            </a:r>
            <a:r>
              <a:rPr lang="en-US" i="1" dirty="0"/>
              <a:t>Global News</a:t>
            </a:r>
            <a:r>
              <a:rPr lang="en-US" dirty="0"/>
              <a:t>. 19, Nov. 2018. </a:t>
            </a:r>
            <a:r>
              <a:rPr lang="en-US" dirty="0">
                <a:hlinkClick r:id="rId5"/>
              </a:rPr>
              <a:t>https://globalnews.ca/news/4677945/allegations-forced-sterilization-indigenous-women-ndp/</a:t>
            </a:r>
            <a:r>
              <a:rPr lang="en-US" dirty="0"/>
              <a:t>. Accessed 18 Dec. 2018. </a:t>
            </a:r>
            <a:endParaRPr lang="en-US" dirty="0" smtClean="0"/>
          </a:p>
          <a:p>
            <a:r>
              <a:rPr lang="en-US" dirty="0" smtClean="0"/>
              <a:t>Prevent </a:t>
            </a:r>
            <a:r>
              <a:rPr lang="en-US" dirty="0"/>
              <a:t>Genocide International, </a:t>
            </a:r>
            <a:r>
              <a:rPr lang="en-US" dirty="0">
                <a:hlinkClick r:id="rId6"/>
              </a:rPr>
              <a:t>http://</a:t>
            </a:r>
            <a:r>
              <a:rPr lang="en-US" dirty="0" smtClean="0">
                <a:hlinkClick r:id="rId6"/>
              </a:rPr>
              <a:t>www.preventgenocide.org/genocide/officialtext-printerfriendly.htm</a:t>
            </a:r>
            <a:r>
              <a:rPr lang="en-US" dirty="0" smtClean="0"/>
              <a:t> </a:t>
            </a:r>
            <a:endParaRPr lang="en-US" dirty="0"/>
          </a:p>
          <a:p>
            <a:r>
              <a:rPr lang="en-US" dirty="0" smtClean="0"/>
              <a:t>Taylor</a:t>
            </a:r>
            <a:r>
              <a:rPr lang="en-US" dirty="0"/>
              <a:t>, Adam. “Did Canada Commit a ‘Cultural Genocide’?” </a:t>
            </a:r>
            <a:r>
              <a:rPr lang="en-US" i="1" dirty="0"/>
              <a:t>The Washington Post</a:t>
            </a:r>
            <a:r>
              <a:rPr lang="en-US" dirty="0"/>
              <a:t>. 5 June 2015. </a:t>
            </a:r>
            <a:r>
              <a:rPr lang="en-US" dirty="0">
                <a:hlinkClick r:id="rId7"/>
              </a:rPr>
              <a:t>https://www.washingtonpost.com/news/worldviews/wp/2015/06/05/did-canada-commit-a-cultural-genocide/?noredirect=on&amp;utm_term=.33e208907b47</a:t>
            </a:r>
            <a:r>
              <a:rPr lang="en-US" dirty="0"/>
              <a:t>. Accessed 18, Dec. 2018. </a:t>
            </a:r>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8"/>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42166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Genocide and Genocidal Acts</a:t>
            </a:r>
            <a:endParaRPr lang="en-US" b="1" dirty="0"/>
          </a:p>
        </p:txBody>
      </p:sp>
      <p:sp>
        <p:nvSpPr>
          <p:cNvPr id="3" name="Content Placeholder 2"/>
          <p:cNvSpPr>
            <a:spLocks noGrp="1"/>
          </p:cNvSpPr>
          <p:nvPr>
            <p:ph idx="1"/>
          </p:nvPr>
        </p:nvSpPr>
        <p:spPr/>
        <p:txBody>
          <a:bodyPr/>
          <a:lstStyle/>
          <a:p>
            <a:r>
              <a:rPr lang="en-US" dirty="0" smtClean="0"/>
              <a:t>What is the difference between Genocide and Genocidal Acts?</a:t>
            </a:r>
          </a:p>
          <a:p>
            <a:endParaRPr lang="en-US" dirty="0"/>
          </a:p>
          <a:p>
            <a:r>
              <a:rPr lang="en-US" b="1" dirty="0"/>
              <a:t>Genocidal acts need not kill or cause the death</a:t>
            </a:r>
            <a:r>
              <a:rPr lang="en-US" dirty="0"/>
              <a:t> of members of a group. Causing serious bodily or mental harm, prevention of births and transfer of children are acts of genocide when committed as part of a policy to destroy a group’s existence</a:t>
            </a:r>
            <a:r>
              <a:rPr lang="en-US" dirty="0" smtClean="0"/>
              <a:t>. (Prevent Genocide International)</a:t>
            </a:r>
            <a:endParaRPr lang="en-US" dirty="0"/>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603525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Beyond Physical Violence </a:t>
            </a:r>
          </a:p>
        </p:txBody>
      </p:sp>
      <p:sp>
        <p:nvSpPr>
          <p:cNvPr id="3" name="Content Placeholder 2"/>
          <p:cNvSpPr>
            <a:spLocks noGrp="1"/>
          </p:cNvSpPr>
          <p:nvPr>
            <p:ph idx="1"/>
          </p:nvPr>
        </p:nvSpPr>
        <p:spPr/>
        <p:txBody>
          <a:bodyPr>
            <a:normAutofit/>
          </a:bodyPr>
          <a:lstStyle/>
          <a:p>
            <a:r>
              <a:rPr lang="en-US" sz="4400" dirty="0"/>
              <a:t>Can genocide be enacted in other ways?</a:t>
            </a:r>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01819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Insidious acts of Genocide </a:t>
            </a:r>
          </a:p>
        </p:txBody>
      </p:sp>
      <p:sp>
        <p:nvSpPr>
          <p:cNvPr id="3" name="Content Placeholder 2"/>
          <p:cNvSpPr>
            <a:spLocks noGrp="1"/>
          </p:cNvSpPr>
          <p:nvPr>
            <p:ph idx="1"/>
          </p:nvPr>
        </p:nvSpPr>
        <p:spPr/>
        <p:txBody>
          <a:bodyPr>
            <a:normAutofit/>
          </a:bodyPr>
          <a:lstStyle/>
          <a:p>
            <a:pPr marL="0" indent="0">
              <a:buNone/>
            </a:pPr>
            <a:r>
              <a:rPr lang="en-US" sz="3200" dirty="0"/>
              <a:t>Contemporarily, many acts of genocide occur without a lot of recognition:</a:t>
            </a:r>
          </a:p>
          <a:p>
            <a:r>
              <a:rPr lang="en-US" sz="3200" dirty="0"/>
              <a:t>Contemporary Eugenics </a:t>
            </a:r>
          </a:p>
          <a:p>
            <a:r>
              <a:rPr lang="en-US" sz="3200" dirty="0"/>
              <a:t>Environmental Genocide</a:t>
            </a:r>
          </a:p>
          <a:p>
            <a:r>
              <a:rPr lang="en-US" sz="3200" dirty="0"/>
              <a:t>Cultural Genocide </a:t>
            </a:r>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9176625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Contemporary Eugenics </a:t>
            </a:r>
          </a:p>
        </p:txBody>
      </p:sp>
      <p:sp>
        <p:nvSpPr>
          <p:cNvPr id="3" name="Content Placeholder 2"/>
          <p:cNvSpPr>
            <a:spLocks noGrp="1"/>
          </p:cNvSpPr>
          <p:nvPr>
            <p:ph idx="1"/>
          </p:nvPr>
        </p:nvSpPr>
        <p:spPr/>
        <p:txBody>
          <a:bodyPr/>
          <a:lstStyle/>
          <a:p>
            <a:r>
              <a:rPr lang="en-US" dirty="0"/>
              <a:t>In Canada, many Indigenous women have been coerced or forcibly sterilized. </a:t>
            </a:r>
          </a:p>
          <a:p>
            <a:r>
              <a:rPr lang="en-US" dirty="0"/>
              <a:t>Often, Indigenous children are taken into the foster care system and adopted into non-Indigenous families </a:t>
            </a:r>
          </a:p>
          <a:p>
            <a:r>
              <a:rPr lang="en-US" dirty="0"/>
              <a:t>Aboriginal women are also murdered and go missing at far higher rates than the rest of the Canadian population </a:t>
            </a:r>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39623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Genocide</a:t>
            </a:r>
          </a:p>
        </p:txBody>
      </p:sp>
      <p:sp>
        <p:nvSpPr>
          <p:cNvPr id="3" name="Content Placeholder 2"/>
          <p:cNvSpPr>
            <a:spLocks noGrp="1"/>
          </p:cNvSpPr>
          <p:nvPr>
            <p:ph idx="1"/>
          </p:nvPr>
        </p:nvSpPr>
        <p:spPr/>
        <p:txBody>
          <a:bodyPr>
            <a:normAutofit/>
          </a:bodyPr>
          <a:lstStyle/>
          <a:p>
            <a:r>
              <a:rPr lang="en-US" sz="4000" dirty="0"/>
              <a:t>What do you think cultural genocide means?</a:t>
            </a:r>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27971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Cultural Genocide </a:t>
            </a:r>
          </a:p>
        </p:txBody>
      </p:sp>
      <p:sp>
        <p:nvSpPr>
          <p:cNvPr id="3" name="Content Placeholder 2"/>
          <p:cNvSpPr>
            <a:spLocks noGrp="1"/>
          </p:cNvSpPr>
          <p:nvPr>
            <p:ph idx="1"/>
          </p:nvPr>
        </p:nvSpPr>
        <p:spPr>
          <a:xfrm>
            <a:off x="674557" y="1825624"/>
            <a:ext cx="10679243" cy="4785037"/>
          </a:xfrm>
        </p:spPr>
        <p:txBody>
          <a:bodyPr>
            <a:normAutofit/>
          </a:bodyPr>
          <a:lstStyle/>
          <a:p>
            <a:r>
              <a:rPr lang="en-US" dirty="0"/>
              <a:t>“…purposeful destructive targeting of out-group cultures so as to destroy or weaken them in the process of conquest or domination” (Davidson 1).</a:t>
            </a:r>
          </a:p>
          <a:p>
            <a:r>
              <a:rPr lang="en-US" dirty="0"/>
              <a:t>This occurs in the case of Indigenous people in Canada who have their lands seized, and have had their languages, their spiritual leaders and practices, banned </a:t>
            </a:r>
          </a:p>
          <a:p>
            <a:r>
              <a:rPr lang="en-US" dirty="0"/>
              <a:t>Residential schools in Canada disrupted families and cultural reproduction could not occur. Contemporarily, Indigenous children are taken into state custody at high rates which reproduces a similar practice </a:t>
            </a:r>
          </a:p>
          <a:p>
            <a:pPr marL="0" indent="0">
              <a:buNone/>
            </a:pPr>
            <a:r>
              <a:rPr lang="en-US" dirty="0"/>
              <a:t> </a:t>
            </a:r>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7842483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Environmental Genocide </a:t>
            </a:r>
          </a:p>
        </p:txBody>
      </p:sp>
      <p:sp>
        <p:nvSpPr>
          <p:cNvPr id="3" name="Content Placeholder 2"/>
          <p:cNvSpPr>
            <a:spLocks noGrp="1"/>
          </p:cNvSpPr>
          <p:nvPr>
            <p:ph idx="1"/>
          </p:nvPr>
        </p:nvSpPr>
        <p:spPr/>
        <p:txBody>
          <a:bodyPr/>
          <a:lstStyle/>
          <a:p>
            <a:r>
              <a:rPr lang="en-US" dirty="0"/>
              <a:t>In the past, crops have been burnt, or all the animals in the area were overhunted or slaughtered, in order to starve out a group. This in turn facilitated the genocide of certain groups, such as Indigenous people in the Americas. </a:t>
            </a:r>
          </a:p>
          <a:p>
            <a:r>
              <a:rPr lang="en-US" dirty="0"/>
              <a:t>Contemporarily, toxic waste is often dumped in close proximity to people who are economically disadvantaged, and often near Indigenous people in the Americas. Toxins make their way into land, waterways, and the air </a:t>
            </a:r>
          </a:p>
          <a:p>
            <a:r>
              <a:rPr lang="en-US" dirty="0"/>
              <a:t>Mining areas, as well as pipelines, contaminate the environment including, the soil, water and air. </a:t>
            </a:r>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67563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Major Acts of Genocide to Explore</a:t>
            </a:r>
          </a:p>
        </p:txBody>
      </p:sp>
      <p:sp>
        <p:nvSpPr>
          <p:cNvPr id="3" name="Content Placeholder 2"/>
          <p:cNvSpPr>
            <a:spLocks noGrp="1"/>
          </p:cNvSpPr>
          <p:nvPr>
            <p:ph idx="1"/>
          </p:nvPr>
        </p:nvSpPr>
        <p:spPr/>
        <p:txBody>
          <a:bodyPr/>
          <a:lstStyle/>
          <a:p>
            <a:r>
              <a:rPr lang="en-US" dirty="0" smtClean="0"/>
              <a:t>1992 - 1995 </a:t>
            </a:r>
            <a:r>
              <a:rPr lang="en-US" dirty="0"/>
              <a:t>Bosnia </a:t>
            </a:r>
            <a:endParaRPr lang="en-US" dirty="0" smtClean="0"/>
          </a:p>
          <a:p>
            <a:r>
              <a:rPr lang="en-US" dirty="0" smtClean="0"/>
              <a:t>1910 </a:t>
            </a:r>
            <a:r>
              <a:rPr lang="mr-IN" dirty="0" smtClean="0"/>
              <a:t>–</a:t>
            </a:r>
            <a:r>
              <a:rPr lang="en-US" dirty="0" smtClean="0"/>
              <a:t> 1970 Stolen Generations in Australia</a:t>
            </a:r>
          </a:p>
          <a:p>
            <a:r>
              <a:rPr lang="en-US" dirty="0" smtClean="0"/>
              <a:t>Current </a:t>
            </a:r>
            <a:r>
              <a:rPr lang="mr-IN" dirty="0" smtClean="0"/>
              <a:t>–</a:t>
            </a:r>
            <a:r>
              <a:rPr lang="en-US" dirty="0" smtClean="0"/>
              <a:t> </a:t>
            </a:r>
            <a:r>
              <a:rPr lang="en-US" dirty="0" err="1" smtClean="0"/>
              <a:t>Rohingyas</a:t>
            </a:r>
            <a:r>
              <a:rPr lang="en-US" dirty="0" smtClean="0"/>
              <a:t> in Myanmar</a:t>
            </a:r>
            <a:endParaRPr lang="en-US" dirty="0"/>
          </a:p>
        </p:txBody>
      </p:sp>
      <p:sp>
        <p:nvSpPr>
          <p:cNvPr id="4" name="Footer Placeholder 8"/>
          <p:cNvSpPr>
            <a:spLocks noGrp="1"/>
          </p:cNvSpPr>
          <p:nvPr>
            <p:ph type="ftr" sz="quarter" idx="11"/>
          </p:nvPr>
        </p:nvSpPr>
        <p:spPr>
          <a:xfrm>
            <a:off x="4038600" y="6021860"/>
            <a:ext cx="4114800" cy="699616"/>
          </a:xfrm>
        </p:spPr>
        <p:txBody>
          <a:bodyPr/>
          <a:lstStyle/>
          <a:p>
            <a:pPr algn="r"/>
            <a:r>
              <a:rPr lang="en-GB" sz="1000" dirty="0"/>
              <a:t>(c) IHRC </a:t>
            </a:r>
          </a:p>
          <a:p>
            <a:pPr algn="r"/>
            <a:r>
              <a:rPr lang="en-GB" sz="1000" u="sng" dirty="0">
                <a:hlinkClick r:id="rId2"/>
              </a:rPr>
              <a:t>www.genocidememorialday.org.uk</a:t>
            </a:r>
            <a:r>
              <a:rPr lang="en-GB" sz="1000" dirty="0"/>
              <a:t> </a:t>
            </a:r>
          </a:p>
          <a:p>
            <a:pPr algn="r"/>
            <a:r>
              <a:rPr lang="en-GB" sz="1000" dirty="0"/>
              <a:t>gmd@ihrc.org </a:t>
            </a:r>
          </a:p>
          <a:p>
            <a:endParaRPr lang="en-CA"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20607" y="5947399"/>
            <a:ext cx="857627" cy="583708"/>
          </a:xfrm>
          <a:prstGeom prst="rect">
            <a:avLst/>
          </a:prstGeom>
        </p:spPr>
      </p:pic>
      <p:sp>
        <p:nvSpPr>
          <p:cNvPr id="6" name="TextBox 5"/>
          <p:cNvSpPr txBox="1"/>
          <p:nvPr/>
        </p:nvSpPr>
        <p:spPr>
          <a:xfrm>
            <a:off x="3875964" y="6182436"/>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9406383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4229</TotalTime>
  <Words>611</Words>
  <Application>Microsoft Macintosh PowerPoint</Application>
  <PresentationFormat>Widescreen</PresentationFormat>
  <Paragraphs>74</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Calibri</vt:lpstr>
      <vt:lpstr>Calibri Light</vt:lpstr>
      <vt:lpstr>Mangal</vt:lpstr>
      <vt:lpstr>Arial</vt:lpstr>
      <vt:lpstr>Office Theme</vt:lpstr>
      <vt:lpstr>Lesson 6— Different types of Genocide </vt:lpstr>
      <vt:lpstr>Genocide and Genocidal Acts</vt:lpstr>
      <vt:lpstr>Beyond Physical Violence </vt:lpstr>
      <vt:lpstr>Insidious acts of Genocide </vt:lpstr>
      <vt:lpstr>Contemporary Eugenics </vt:lpstr>
      <vt:lpstr>Cultural Genocide</vt:lpstr>
      <vt:lpstr>Cultural Genocide </vt:lpstr>
      <vt:lpstr>Environmental Genocide </vt:lpstr>
      <vt:lpstr>Other Major Acts of Genocide to Explore</vt:lpstr>
      <vt:lpstr>Epistemicide</vt:lpstr>
      <vt:lpstr>Bibliography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Acts of Genocide </dc:title>
  <dc:creator>Sharifa Patel</dc:creator>
  <cp:lastModifiedBy>Microsoft Office User</cp:lastModifiedBy>
  <cp:revision>34</cp:revision>
  <dcterms:created xsi:type="dcterms:W3CDTF">2018-12-18T18:25:05Z</dcterms:created>
  <dcterms:modified xsi:type="dcterms:W3CDTF">2019-01-09T15:42:16Z</dcterms:modified>
</cp:coreProperties>
</file>