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94" r:id="rId17"/>
    <p:sldId id="272" r:id="rId18"/>
    <p:sldId id="273" r:id="rId19"/>
    <p:sldId id="274" r:id="rId20"/>
    <p:sldId id="290"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78883" autoAdjust="0"/>
  </p:normalViewPr>
  <p:slideViewPr>
    <p:cSldViewPr>
      <p:cViewPr varScale="1">
        <p:scale>
          <a:sx n="89" d="100"/>
          <a:sy n="89" d="100"/>
        </p:scale>
        <p:origin x="-164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8B2994-303A-4A2D-B39D-F0C5ECA42E44}" type="datetimeFigureOut">
              <a:rPr lang="en-US" smtClean="0"/>
              <a:pPr/>
              <a:t>11/11/2011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B47D8F-7A0D-428F-8F19-1C424755421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mn-lt"/>
                <a:ea typeface="+mn-ea"/>
                <a:cs typeface="+mn-cs"/>
              </a:rPr>
              <a:t>Ask the series of questions General Quiz</a:t>
            </a:r>
            <a:endParaRPr lang="en-US"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Keep the following ‘basic necessities’ on the resource page ready to hand out as prizes for each right question:</a:t>
            </a:r>
            <a:endParaRPr lang="en-US" sz="1200" kern="1200" dirty="0" smtClean="0">
              <a:solidFill>
                <a:schemeClr val="tx1"/>
              </a:solidFill>
              <a:latin typeface="+mn-lt"/>
              <a:ea typeface="+mn-ea"/>
              <a:cs typeface="+mn-cs"/>
            </a:endParaRPr>
          </a:p>
          <a:p>
            <a:pPr lvl="0"/>
            <a:r>
              <a:rPr lang="en-GB" sz="1200" kern="1200" dirty="0" smtClean="0">
                <a:solidFill>
                  <a:schemeClr val="tx1"/>
                </a:solidFill>
                <a:latin typeface="+mn-lt"/>
                <a:ea typeface="+mn-ea"/>
                <a:cs typeface="+mn-cs"/>
              </a:rPr>
              <a:t>House </a:t>
            </a:r>
            <a:endParaRPr lang="en-US" sz="1200" kern="1200" dirty="0" smtClean="0">
              <a:solidFill>
                <a:schemeClr val="tx1"/>
              </a:solidFill>
              <a:latin typeface="+mn-lt"/>
              <a:ea typeface="+mn-ea"/>
              <a:cs typeface="+mn-cs"/>
            </a:endParaRPr>
          </a:p>
          <a:p>
            <a:pPr lvl="0"/>
            <a:r>
              <a:rPr lang="en-GB" sz="1200" kern="1200" dirty="0" smtClean="0">
                <a:solidFill>
                  <a:schemeClr val="tx1"/>
                </a:solidFill>
                <a:latin typeface="+mn-lt"/>
                <a:ea typeface="+mn-ea"/>
                <a:cs typeface="+mn-cs"/>
              </a:rPr>
              <a:t>Water </a:t>
            </a:r>
            <a:endParaRPr lang="en-US" sz="1200" kern="1200" dirty="0" smtClean="0">
              <a:solidFill>
                <a:schemeClr val="tx1"/>
              </a:solidFill>
              <a:latin typeface="+mn-lt"/>
              <a:ea typeface="+mn-ea"/>
              <a:cs typeface="+mn-cs"/>
            </a:endParaRPr>
          </a:p>
          <a:p>
            <a:pPr lvl="0"/>
            <a:r>
              <a:rPr lang="en-GB" sz="1200" kern="1200" dirty="0" smtClean="0">
                <a:solidFill>
                  <a:schemeClr val="tx1"/>
                </a:solidFill>
                <a:latin typeface="+mn-lt"/>
                <a:ea typeface="+mn-ea"/>
                <a:cs typeface="+mn-cs"/>
              </a:rPr>
              <a:t>Food </a:t>
            </a:r>
            <a:endParaRPr lang="en-US" sz="1200" kern="1200" dirty="0" smtClean="0">
              <a:solidFill>
                <a:schemeClr val="tx1"/>
              </a:solidFill>
              <a:latin typeface="+mn-lt"/>
              <a:ea typeface="+mn-ea"/>
              <a:cs typeface="+mn-cs"/>
            </a:endParaRPr>
          </a:p>
          <a:p>
            <a:pPr lvl="0"/>
            <a:r>
              <a:rPr lang="en-GB" sz="1200" kern="1200" dirty="0" smtClean="0">
                <a:solidFill>
                  <a:schemeClr val="tx1"/>
                </a:solidFill>
                <a:latin typeface="+mn-lt"/>
                <a:ea typeface="+mn-ea"/>
                <a:cs typeface="+mn-cs"/>
              </a:rPr>
              <a:t>Education </a:t>
            </a:r>
            <a:endParaRPr lang="en-US" sz="1200" kern="1200" dirty="0" smtClean="0">
              <a:solidFill>
                <a:schemeClr val="tx1"/>
              </a:solidFill>
              <a:latin typeface="+mn-lt"/>
              <a:ea typeface="+mn-ea"/>
              <a:cs typeface="+mn-cs"/>
            </a:endParaRPr>
          </a:p>
          <a:p>
            <a:pPr lvl="0"/>
            <a:r>
              <a:rPr lang="en-GB" sz="1200" kern="1200" dirty="0" smtClean="0">
                <a:solidFill>
                  <a:schemeClr val="tx1"/>
                </a:solidFill>
                <a:latin typeface="+mn-lt"/>
                <a:ea typeface="+mn-ea"/>
                <a:cs typeface="+mn-cs"/>
              </a:rPr>
              <a:t>Freedom of speech</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95B47D8F-7A0D-428F-8F19-1C4247554219}"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mn-lt"/>
                <a:ea typeface="+mn-ea"/>
                <a:cs typeface="+mn-cs"/>
              </a:rPr>
              <a:t>Rank the group in descending order from 1 - 4 according to points e.g. if the Red Group received 10 points rank them 4, if Yellow Group gained 8 points rank them 3, if Blue Group received 6 points rank them 2 and if Green Group had 4 points rank them 1. </a:t>
            </a:r>
            <a:endParaRPr lang="en-US" dirty="0"/>
          </a:p>
        </p:txBody>
      </p:sp>
      <p:sp>
        <p:nvSpPr>
          <p:cNvPr id="4" name="Slide Number Placeholder 3"/>
          <p:cNvSpPr>
            <a:spLocks noGrp="1"/>
          </p:cNvSpPr>
          <p:nvPr>
            <p:ph type="sldNum" sz="quarter" idx="10"/>
          </p:nvPr>
        </p:nvSpPr>
        <p:spPr/>
        <p:txBody>
          <a:bodyPr/>
          <a:lstStyle/>
          <a:p>
            <a:fld id="{95B47D8F-7A0D-428F-8F19-1C4247554219}" type="slidenum">
              <a:rPr lang="en-US" smtClean="0"/>
              <a:pPr/>
              <a:t>12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mn-lt"/>
                <a:ea typeface="+mn-ea"/>
                <a:cs typeface="+mn-cs"/>
              </a:rPr>
              <a:t>Whichever group is ranked 1 will be asked to take all of group that is ranked 4’s ‘basic necessities’.</a:t>
            </a:r>
            <a:endParaRPr lang="en-US"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 Observe the classes’ reaction when this is announced.</a:t>
            </a:r>
            <a:endParaRPr lang="en-US" dirty="0"/>
          </a:p>
        </p:txBody>
      </p:sp>
      <p:sp>
        <p:nvSpPr>
          <p:cNvPr id="4" name="Slide Number Placeholder 3"/>
          <p:cNvSpPr>
            <a:spLocks noGrp="1"/>
          </p:cNvSpPr>
          <p:nvPr>
            <p:ph type="sldNum" sz="quarter" idx="10"/>
          </p:nvPr>
        </p:nvSpPr>
        <p:spPr/>
        <p:txBody>
          <a:bodyPr/>
          <a:lstStyle/>
          <a:p>
            <a:fld id="{95B47D8F-7A0D-428F-8F19-1C4247554219}" type="slidenum">
              <a:rPr lang="en-US" smtClean="0"/>
              <a:pPr/>
              <a:t>13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mn-lt"/>
                <a:ea typeface="+mn-ea"/>
                <a:cs typeface="+mn-cs"/>
              </a:rPr>
              <a:t>1A. Ask the group ranked 4 how they felt after working hard and earning the most points their ‘basic necessities’ were snatched away from them just because they were a certain group of colour. </a:t>
            </a:r>
            <a:endParaRPr lang="en-US"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1B. Explore the themes of survival, and ask the group how will they survive if they have no shelter, food, water or education, what is likely to happen to them?</a:t>
            </a:r>
            <a:endParaRPr lang="en-US"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1C. Ask the group about what they will do now?  Explore the themes of injustice ask them how will they react, in a violent or peaceful manner? Who will they complain to if they have no freedom of speech and they are being occupied and oppressed?</a:t>
            </a:r>
            <a:endParaRPr lang="en-US" dirty="0"/>
          </a:p>
        </p:txBody>
      </p:sp>
      <p:sp>
        <p:nvSpPr>
          <p:cNvPr id="4" name="Slide Number Placeholder 3"/>
          <p:cNvSpPr>
            <a:spLocks noGrp="1"/>
          </p:cNvSpPr>
          <p:nvPr>
            <p:ph type="sldNum" sz="quarter" idx="10"/>
          </p:nvPr>
        </p:nvSpPr>
        <p:spPr/>
        <p:txBody>
          <a:bodyPr/>
          <a:lstStyle/>
          <a:p>
            <a:fld id="{95B47D8F-7A0D-428F-8F19-1C4247554219}" type="slidenum">
              <a:rPr lang="en-US" smtClean="0"/>
              <a:pPr/>
              <a:t>14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mn-lt"/>
                <a:ea typeface="+mn-ea"/>
                <a:cs typeface="+mn-cs"/>
              </a:rPr>
              <a:t>2A: Ask groups ranked 2 &amp; 3 how they felt when all of group ranked 4 ‘basic necessities’ away.  Was there first reaction to protect their own necessities? Help group ranked 4 or stop group ranked 1?</a:t>
            </a:r>
            <a:endParaRPr lang="en-US"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2B: Explores the themes of taking action and how to prevent and stop genocide.  Ask groups ranked 2 &amp; 3 what they will do now, will they punish group ranked one or will they first help group ranked 4?  And if so how?  Will they send individual or collective aid with other countries?  Or will they do nothing out of fear that group ranked 1 will attack them and take their ‘basic necessities’ or will they punish them as individual groups or join together as group ranked 2 &amp; 3?</a:t>
            </a:r>
            <a:endParaRPr lang="en-US" dirty="0"/>
          </a:p>
        </p:txBody>
      </p:sp>
      <p:sp>
        <p:nvSpPr>
          <p:cNvPr id="4" name="Slide Number Placeholder 3"/>
          <p:cNvSpPr>
            <a:spLocks noGrp="1"/>
          </p:cNvSpPr>
          <p:nvPr>
            <p:ph type="sldNum" sz="quarter" idx="10"/>
          </p:nvPr>
        </p:nvSpPr>
        <p:spPr/>
        <p:txBody>
          <a:bodyPr/>
          <a:lstStyle/>
          <a:p>
            <a:fld id="{95B47D8F-7A0D-428F-8F19-1C4247554219}" type="slidenum">
              <a:rPr lang="en-US" smtClean="0"/>
              <a:pPr/>
              <a:t>15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mn-lt"/>
                <a:ea typeface="+mn-ea"/>
                <a:cs typeface="+mn-cs"/>
              </a:rPr>
              <a:t>3A: Ask group ranked 1 if they were happy that even if they did not receive the most amount of points they still got all the prizes?  Explore themes of justice and fairness.</a:t>
            </a:r>
            <a:endParaRPr lang="en-US"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3B: Explore the themes of punishment and the International tribunal.  Ask the group ranked 1 if they will give back the ‘basic necessities’ or will they keep it as they cannot survive with out it as they did not have enough basic necessities in the first place.  Ask group ranked 1 if they were going to be punished by having all their ‘basic necessities taken away by groups ranked 2 &amp; 3 would they give back the ‘basic necessities’ or will they take a risk that they will not get punished?</a:t>
            </a:r>
            <a:endParaRPr lang="en-US" dirty="0"/>
          </a:p>
        </p:txBody>
      </p:sp>
      <p:sp>
        <p:nvSpPr>
          <p:cNvPr id="4" name="Slide Number Placeholder 3"/>
          <p:cNvSpPr>
            <a:spLocks noGrp="1"/>
          </p:cNvSpPr>
          <p:nvPr>
            <p:ph type="sldNum" sz="quarter" idx="10"/>
          </p:nvPr>
        </p:nvSpPr>
        <p:spPr/>
        <p:txBody>
          <a:bodyPr/>
          <a:lstStyle/>
          <a:p>
            <a:fld id="{95B47D8F-7A0D-428F-8F19-1C4247554219}" type="slidenum">
              <a:rPr lang="en-US" smtClean="0"/>
              <a:pPr/>
              <a:t>16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Explain to the students that they are going to learn about genocide and the ongoing conflict in which horrific injustices continue to occur while the world, for the most part, stands by silently.</a:t>
            </a:r>
          </a:p>
          <a:p>
            <a:endParaRPr lang="en-US" dirty="0"/>
          </a:p>
        </p:txBody>
      </p:sp>
      <p:sp>
        <p:nvSpPr>
          <p:cNvPr id="4" name="Slide Number Placeholder 3"/>
          <p:cNvSpPr>
            <a:spLocks noGrp="1"/>
          </p:cNvSpPr>
          <p:nvPr>
            <p:ph type="sldNum" sz="quarter" idx="10"/>
          </p:nvPr>
        </p:nvSpPr>
        <p:spPr/>
        <p:txBody>
          <a:bodyPr/>
          <a:lstStyle/>
          <a:p>
            <a:fld id="{95B47D8F-7A0D-428F-8F19-1C4247554219}" type="slidenum">
              <a:rPr lang="en-US" smtClean="0"/>
              <a:pPr/>
              <a:t>17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mn-lt"/>
                <a:ea typeface="+mn-ea"/>
                <a:cs typeface="+mn-cs"/>
              </a:rPr>
              <a:t>Provide students with the form below and ask them to put the following statements under TRUE or FALSE</a:t>
            </a:r>
            <a:endParaRPr lang="en-US"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Please see resource pack for handouts.</a:t>
            </a:r>
            <a:endParaRPr lang="en-US" dirty="0"/>
          </a:p>
        </p:txBody>
      </p:sp>
      <p:sp>
        <p:nvSpPr>
          <p:cNvPr id="4" name="Slide Number Placeholder 3"/>
          <p:cNvSpPr>
            <a:spLocks noGrp="1"/>
          </p:cNvSpPr>
          <p:nvPr>
            <p:ph type="sldNum" sz="quarter" idx="10"/>
          </p:nvPr>
        </p:nvSpPr>
        <p:spPr/>
        <p:txBody>
          <a:bodyPr/>
          <a:lstStyle/>
          <a:p>
            <a:fld id="{95B47D8F-7A0D-428F-8F19-1C4247554219}" type="slidenum">
              <a:rPr lang="en-US" smtClean="0"/>
              <a:pPr/>
              <a:t>18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mn-lt"/>
                <a:ea typeface="+mn-ea"/>
                <a:cs typeface="+mn-cs"/>
              </a:rPr>
              <a:t>Split the class into to four groups and hand out the Genocide Memorial Day Quiz 2 sheet.  Ask the different groups to match the answer to the right question (please note the students should be able to answer these questions after the class discussion on the previous quiz)</a:t>
            </a:r>
            <a:endParaRPr lang="en-US"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Please see resource pack for handouts.</a:t>
            </a:r>
            <a:endParaRPr lang="en-US" dirty="0"/>
          </a:p>
        </p:txBody>
      </p:sp>
      <p:sp>
        <p:nvSpPr>
          <p:cNvPr id="4" name="Slide Number Placeholder 3"/>
          <p:cNvSpPr>
            <a:spLocks noGrp="1"/>
          </p:cNvSpPr>
          <p:nvPr>
            <p:ph type="sldNum" sz="quarter" idx="10"/>
          </p:nvPr>
        </p:nvSpPr>
        <p:spPr/>
        <p:txBody>
          <a:bodyPr/>
          <a:lstStyle/>
          <a:p>
            <a:fld id="{95B47D8F-7A0D-428F-8F19-1C4247554219}" type="slidenum">
              <a:rPr lang="en-US" smtClean="0"/>
              <a:pPr/>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F23520-DA94-481B-9FF9-C9749CAAD0BD}" type="datetimeFigureOut">
              <a:rPr lang="en-US" smtClean="0"/>
              <a:pPr/>
              <a:t>11/11/2011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458628-03EF-49BC-AC06-C8762455D5E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23520-DA94-481B-9FF9-C9749CAAD0BD}" type="datetimeFigureOut">
              <a:rPr lang="en-US" smtClean="0"/>
              <a:pPr/>
              <a:t>11/11/2011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458628-03EF-49BC-AC06-C8762455D5E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23520-DA94-481B-9FF9-C9749CAAD0BD}" type="datetimeFigureOut">
              <a:rPr lang="en-US" smtClean="0"/>
              <a:pPr/>
              <a:t>11/11/2011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458628-03EF-49BC-AC06-C8762455D5E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23520-DA94-481B-9FF9-C9749CAAD0BD}" type="datetimeFigureOut">
              <a:rPr lang="en-US" smtClean="0"/>
              <a:pPr/>
              <a:t>11/11/2011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458628-03EF-49BC-AC06-C8762455D5E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F23520-DA94-481B-9FF9-C9749CAAD0BD}" type="datetimeFigureOut">
              <a:rPr lang="en-US" smtClean="0"/>
              <a:pPr/>
              <a:t>11/11/2011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458628-03EF-49BC-AC06-C8762455D5E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F23520-DA94-481B-9FF9-C9749CAAD0BD}" type="datetimeFigureOut">
              <a:rPr lang="en-US" smtClean="0"/>
              <a:pPr/>
              <a:t>11/11/2011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458628-03EF-49BC-AC06-C8762455D5E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F23520-DA94-481B-9FF9-C9749CAAD0BD}" type="datetimeFigureOut">
              <a:rPr lang="en-US" smtClean="0"/>
              <a:pPr/>
              <a:t>11/11/2011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458628-03EF-49BC-AC06-C8762455D5E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F23520-DA94-481B-9FF9-C9749CAAD0BD}" type="datetimeFigureOut">
              <a:rPr lang="en-US" smtClean="0"/>
              <a:pPr/>
              <a:t>11/11/2011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458628-03EF-49BC-AC06-C8762455D5E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23520-DA94-481B-9FF9-C9749CAAD0BD}" type="datetimeFigureOut">
              <a:rPr lang="en-US" smtClean="0"/>
              <a:pPr/>
              <a:t>11/11/2011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458628-03EF-49BC-AC06-C8762455D5E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23520-DA94-481B-9FF9-C9749CAAD0BD}" type="datetimeFigureOut">
              <a:rPr lang="en-US" smtClean="0"/>
              <a:pPr/>
              <a:t>11/11/2011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458628-03EF-49BC-AC06-C8762455D5E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23520-DA94-481B-9FF9-C9749CAAD0BD}" type="datetimeFigureOut">
              <a:rPr lang="en-US" smtClean="0"/>
              <a:pPr/>
              <a:t>11/11/2011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458628-03EF-49BC-AC06-C8762455D5E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23520-DA94-481B-9FF9-C9749CAAD0BD}" type="datetimeFigureOut">
              <a:rPr lang="en-US" smtClean="0"/>
              <a:pPr/>
              <a:t>11/11/2011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458628-03EF-49BC-AC06-C8762455D5E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TextBox 4"/>
          <p:cNvSpPr txBox="1"/>
          <p:nvPr/>
        </p:nvSpPr>
        <p:spPr>
          <a:xfrm>
            <a:off x="285720" y="2285992"/>
            <a:ext cx="8643998" cy="830997"/>
          </a:xfrm>
          <a:prstGeom prst="rect">
            <a:avLst/>
          </a:prstGeom>
          <a:noFill/>
        </p:spPr>
        <p:txBody>
          <a:bodyPr wrap="square" rtlCol="0">
            <a:spAutoFit/>
          </a:bodyPr>
          <a:lstStyle/>
          <a:p>
            <a:pPr algn="ctr"/>
            <a:r>
              <a:rPr lang="en-GB" sz="4800" b="1" dirty="0" smtClean="0"/>
              <a:t>Split into four teams</a:t>
            </a:r>
            <a:endParaRPr lang="en-US" sz="4800" b="1" dirty="0"/>
          </a:p>
        </p:txBody>
      </p:sp>
      <p:sp>
        <p:nvSpPr>
          <p:cNvPr id="6" name="TextBox 5"/>
          <p:cNvSpPr txBox="1"/>
          <p:nvPr/>
        </p:nvSpPr>
        <p:spPr>
          <a:xfrm>
            <a:off x="428596" y="3357562"/>
            <a:ext cx="8429684" cy="2800767"/>
          </a:xfrm>
          <a:prstGeom prst="rect">
            <a:avLst/>
          </a:prstGeom>
          <a:noFill/>
        </p:spPr>
        <p:txBody>
          <a:bodyPr wrap="square" rtlCol="0">
            <a:spAutoFit/>
          </a:bodyPr>
          <a:lstStyle/>
          <a:p>
            <a:pPr algn="ctr"/>
            <a:r>
              <a:rPr lang="en-GB" sz="4400" b="1" dirty="0" smtClean="0">
                <a:solidFill>
                  <a:srgbClr val="FF0000"/>
                </a:solidFill>
              </a:rPr>
              <a:t>RED</a:t>
            </a:r>
          </a:p>
          <a:p>
            <a:pPr algn="ctr"/>
            <a:r>
              <a:rPr lang="en-GB" sz="4400" b="1" dirty="0" smtClean="0">
                <a:solidFill>
                  <a:srgbClr val="FFFF00"/>
                </a:solidFill>
              </a:rPr>
              <a:t>YELLOW</a:t>
            </a:r>
          </a:p>
          <a:p>
            <a:pPr algn="ctr"/>
            <a:r>
              <a:rPr lang="en-GB" sz="4400" b="1" dirty="0" smtClean="0">
                <a:solidFill>
                  <a:srgbClr val="00B050"/>
                </a:solidFill>
              </a:rPr>
              <a:t>GREEN</a:t>
            </a:r>
          </a:p>
          <a:p>
            <a:pPr algn="ctr"/>
            <a:r>
              <a:rPr lang="en-GB" sz="4400" b="1" dirty="0" smtClean="0">
                <a:solidFill>
                  <a:srgbClr val="00B0F0"/>
                </a:solidFill>
              </a:rPr>
              <a:t>BLUE</a:t>
            </a:r>
            <a:endParaRPr lang="en-US" sz="4400" b="1" dirty="0">
              <a:solidFill>
                <a:srgbClr val="00B0F0"/>
              </a:solidFill>
            </a:endParaRPr>
          </a:p>
        </p:txBody>
      </p:sp>
      <p:pic>
        <p:nvPicPr>
          <p:cNvPr id="8" name="Picture 7"/>
          <p:cNvPicPr/>
          <p:nvPr/>
        </p:nvPicPr>
        <p:blipFill>
          <a:blip r:embed="rId2"/>
          <a:srcRect/>
          <a:stretch>
            <a:fillRect/>
          </a:stretch>
        </p:blipFill>
        <p:spPr bwMode="auto">
          <a:xfrm>
            <a:off x="0" y="0"/>
            <a:ext cx="9144000" cy="1857364"/>
          </a:xfrm>
          <a:prstGeom prst="rect">
            <a:avLst/>
          </a:prstGeom>
          <a:noFill/>
          <a:ln w="9525">
            <a:noFill/>
            <a:miter lim="800000"/>
            <a:headEnd/>
            <a:tailEnd/>
          </a:ln>
        </p:spPr>
      </p:pic>
      <p:pic>
        <p:nvPicPr>
          <p:cNvPr id="9" name="Picture 8" descr="E:\powerpoint_background2_smaller.jpg"/>
          <p:cNvPicPr/>
          <p:nvPr/>
        </p:nvPicPr>
        <p:blipFill>
          <a:blip r:embed="rId3"/>
          <a:srcRect t="89884"/>
          <a:stretch>
            <a:fillRect/>
          </a:stretch>
        </p:blipFill>
        <p:spPr bwMode="auto">
          <a:xfrm>
            <a:off x="0" y="6143645"/>
            <a:ext cx="9144000" cy="714356"/>
          </a:xfrm>
          <a:prstGeom prst="rect">
            <a:avLst/>
          </a:prstGeom>
          <a:noFill/>
        </p:spPr>
      </p:pic>
      <p:pic>
        <p:nvPicPr>
          <p:cNvPr id="10" name="Picture 9"/>
          <p:cNvPicPr/>
          <p:nvPr/>
        </p:nvPicPr>
        <p:blipFill>
          <a:blip r:embed="rId2"/>
          <a:srcRect/>
          <a:stretch>
            <a:fillRect/>
          </a:stretch>
        </p:blipFill>
        <p:spPr bwMode="auto">
          <a:xfrm>
            <a:off x="0" y="0"/>
            <a:ext cx="9144000" cy="221455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E:\powerpoint_background2_smaller.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pic>
        <p:nvPicPr>
          <p:cNvPr id="5" name="Picture 2" descr="E:\powerpoint_background2_smaller.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6" name="TextBox 5"/>
          <p:cNvSpPr txBox="1"/>
          <p:nvPr/>
        </p:nvSpPr>
        <p:spPr>
          <a:xfrm>
            <a:off x="285720" y="2285992"/>
            <a:ext cx="8643998" cy="1569660"/>
          </a:xfrm>
          <a:prstGeom prst="rect">
            <a:avLst/>
          </a:prstGeom>
          <a:noFill/>
        </p:spPr>
        <p:txBody>
          <a:bodyPr wrap="square" rtlCol="0">
            <a:spAutoFit/>
          </a:bodyPr>
          <a:lstStyle/>
          <a:p>
            <a:pPr algn="ctr"/>
            <a:r>
              <a:rPr lang="en-US" sz="4800" b="1" dirty="0" smtClean="0"/>
              <a:t>Q9: Which country’s  team won the 2002 FIFA World Cup?</a:t>
            </a:r>
          </a:p>
        </p:txBody>
      </p:sp>
      <p:sp>
        <p:nvSpPr>
          <p:cNvPr id="7" name="TextBox 6"/>
          <p:cNvSpPr txBox="1"/>
          <p:nvPr/>
        </p:nvSpPr>
        <p:spPr>
          <a:xfrm>
            <a:off x="214282" y="4429132"/>
            <a:ext cx="8643998" cy="1323439"/>
          </a:xfrm>
          <a:prstGeom prst="rect">
            <a:avLst/>
          </a:prstGeom>
          <a:noFill/>
        </p:spPr>
        <p:txBody>
          <a:bodyPr wrap="square" rtlCol="0">
            <a:spAutoFit/>
          </a:bodyPr>
          <a:lstStyle/>
          <a:p>
            <a:pPr algn="ctr"/>
            <a:r>
              <a:rPr lang="en-US" sz="4000" b="1" dirty="0" smtClean="0">
                <a:solidFill>
                  <a:srgbClr val="C00000"/>
                </a:solidFill>
              </a:rPr>
              <a:t>1 Point, </a:t>
            </a:r>
            <a:r>
              <a:rPr lang="en-GB" sz="4000" b="1" dirty="0" smtClean="0">
                <a:solidFill>
                  <a:srgbClr val="C00000"/>
                </a:solidFill>
              </a:rPr>
              <a:t>Prize: 3 House, 1 Water, 1 Food, 2 Education, 2 Freedom of Speech</a:t>
            </a:r>
            <a:endParaRPr lang="en-US" sz="4000" b="1" dirty="0">
              <a:solidFill>
                <a:srgbClr val="C00000"/>
              </a:solidFill>
            </a:endParaRPr>
          </a:p>
        </p:txBody>
      </p:sp>
      <p:pic>
        <p:nvPicPr>
          <p:cNvPr id="8" name="Picture 7"/>
          <p:cNvPicPr/>
          <p:nvPr/>
        </p:nvPicPr>
        <p:blipFill>
          <a:blip r:embed="rId3"/>
          <a:srcRect/>
          <a:stretch>
            <a:fillRect/>
          </a:stretch>
        </p:blipFill>
        <p:spPr bwMode="auto">
          <a:xfrm>
            <a:off x="0" y="0"/>
            <a:ext cx="9144000" cy="2214554"/>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E:\powerpoint_background2_smaller.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pic>
        <p:nvPicPr>
          <p:cNvPr id="5" name="Picture 2" descr="E:\powerpoint_background2_smaller.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6" name="TextBox 5"/>
          <p:cNvSpPr txBox="1"/>
          <p:nvPr/>
        </p:nvSpPr>
        <p:spPr>
          <a:xfrm>
            <a:off x="285720" y="2285992"/>
            <a:ext cx="8643998" cy="2308324"/>
          </a:xfrm>
          <a:prstGeom prst="rect">
            <a:avLst/>
          </a:prstGeom>
          <a:noFill/>
        </p:spPr>
        <p:txBody>
          <a:bodyPr wrap="square" rtlCol="0">
            <a:spAutoFit/>
          </a:bodyPr>
          <a:lstStyle/>
          <a:p>
            <a:pPr algn="ctr"/>
            <a:r>
              <a:rPr lang="en-US" sz="4800" b="1" dirty="0" smtClean="0"/>
              <a:t>Q10: What is the real name of actor Ron </a:t>
            </a:r>
            <a:r>
              <a:rPr lang="en-US" sz="4800" b="1" dirty="0" err="1" smtClean="0"/>
              <a:t>Weasley</a:t>
            </a:r>
            <a:r>
              <a:rPr lang="en-US" sz="4800" b="1" dirty="0" smtClean="0"/>
              <a:t> from Harry Potter?</a:t>
            </a:r>
          </a:p>
        </p:txBody>
      </p:sp>
      <p:sp>
        <p:nvSpPr>
          <p:cNvPr id="7" name="TextBox 6"/>
          <p:cNvSpPr txBox="1"/>
          <p:nvPr/>
        </p:nvSpPr>
        <p:spPr>
          <a:xfrm>
            <a:off x="214282" y="4429132"/>
            <a:ext cx="8643998" cy="1938992"/>
          </a:xfrm>
          <a:prstGeom prst="rect">
            <a:avLst/>
          </a:prstGeom>
          <a:noFill/>
        </p:spPr>
        <p:txBody>
          <a:bodyPr wrap="square" rtlCol="0">
            <a:spAutoFit/>
          </a:bodyPr>
          <a:lstStyle/>
          <a:p>
            <a:pPr algn="ctr"/>
            <a:r>
              <a:rPr lang="en-GB" sz="4000" b="1" dirty="0" smtClean="0">
                <a:solidFill>
                  <a:srgbClr val="C00000"/>
                </a:solidFill>
              </a:rPr>
              <a:t>Prize: 1 House, 2 Water, 2 Food, 1 Education,1 Freedom of Speech</a:t>
            </a:r>
            <a:endParaRPr lang="en-US" sz="4000" b="1" dirty="0" smtClean="0">
              <a:solidFill>
                <a:srgbClr val="C00000"/>
              </a:solidFill>
            </a:endParaRPr>
          </a:p>
          <a:p>
            <a:pPr algn="ctr"/>
            <a:endParaRPr lang="en-US" sz="4000" b="1" dirty="0">
              <a:solidFill>
                <a:srgbClr val="C00000"/>
              </a:solidFill>
            </a:endParaRPr>
          </a:p>
        </p:txBody>
      </p:sp>
      <p:pic>
        <p:nvPicPr>
          <p:cNvPr id="8" name="Picture 7"/>
          <p:cNvPicPr/>
          <p:nvPr/>
        </p:nvPicPr>
        <p:blipFill>
          <a:blip r:embed="rId3"/>
          <a:srcRect/>
          <a:stretch>
            <a:fillRect/>
          </a:stretch>
        </p:blipFill>
        <p:spPr bwMode="auto">
          <a:xfrm>
            <a:off x="0" y="0"/>
            <a:ext cx="9144000" cy="2214554"/>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E:\powerpoint_background2_smaller.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pic>
        <p:nvPicPr>
          <p:cNvPr id="5" name="Picture 2" descr="E:\powerpoint_background2_smaller.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6" name="TextBox 5"/>
          <p:cNvSpPr txBox="1"/>
          <p:nvPr/>
        </p:nvSpPr>
        <p:spPr>
          <a:xfrm>
            <a:off x="285720" y="3071810"/>
            <a:ext cx="8643998" cy="830997"/>
          </a:xfrm>
          <a:prstGeom prst="rect">
            <a:avLst/>
          </a:prstGeom>
          <a:noFill/>
        </p:spPr>
        <p:txBody>
          <a:bodyPr wrap="square" rtlCol="0">
            <a:spAutoFit/>
          </a:bodyPr>
          <a:lstStyle/>
          <a:p>
            <a:pPr algn="ctr"/>
            <a:r>
              <a:rPr lang="en-GB" sz="4800" b="1" dirty="0" smtClean="0"/>
              <a:t>Groups will be ranked 1 – 4</a:t>
            </a:r>
          </a:p>
        </p:txBody>
      </p:sp>
      <p:pic>
        <p:nvPicPr>
          <p:cNvPr id="7" name="Picture 6"/>
          <p:cNvPicPr/>
          <p:nvPr/>
        </p:nvPicPr>
        <p:blipFill>
          <a:blip r:embed="rId4"/>
          <a:srcRect/>
          <a:stretch>
            <a:fillRect/>
          </a:stretch>
        </p:blipFill>
        <p:spPr bwMode="auto">
          <a:xfrm>
            <a:off x="0" y="0"/>
            <a:ext cx="9144000" cy="2214554"/>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E:\powerpoint_background2_smaller.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pic>
        <p:nvPicPr>
          <p:cNvPr id="5" name="Picture 2" descr="E:\powerpoint_background2_smaller.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6" name="TextBox 5"/>
          <p:cNvSpPr txBox="1"/>
          <p:nvPr/>
        </p:nvSpPr>
        <p:spPr>
          <a:xfrm>
            <a:off x="214282" y="3143248"/>
            <a:ext cx="8643998" cy="2308324"/>
          </a:xfrm>
          <a:prstGeom prst="rect">
            <a:avLst/>
          </a:prstGeom>
          <a:noFill/>
        </p:spPr>
        <p:txBody>
          <a:bodyPr wrap="square" rtlCol="0">
            <a:spAutoFit/>
          </a:bodyPr>
          <a:lstStyle/>
          <a:p>
            <a:pPr algn="ctr"/>
            <a:r>
              <a:rPr lang="en-GB" sz="4800" b="1" dirty="0" smtClean="0"/>
              <a:t>Group ranked 1 must take all of group ranked 4’s ‘basic necessities’</a:t>
            </a:r>
            <a:endParaRPr lang="en-US" sz="4800" b="1" dirty="0"/>
          </a:p>
        </p:txBody>
      </p:sp>
      <p:pic>
        <p:nvPicPr>
          <p:cNvPr id="7" name="Picture 6"/>
          <p:cNvPicPr/>
          <p:nvPr/>
        </p:nvPicPr>
        <p:blipFill>
          <a:blip r:embed="rId4"/>
          <a:srcRect/>
          <a:stretch>
            <a:fillRect/>
          </a:stretch>
        </p:blipFill>
        <p:spPr bwMode="auto">
          <a:xfrm>
            <a:off x="0" y="0"/>
            <a:ext cx="9144000" cy="2214554"/>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E:\powerpoint_background2_smaller.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pic>
        <p:nvPicPr>
          <p:cNvPr id="5" name="Picture 2" descr="E:\powerpoint_background2_smaller.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6" name="TextBox 5"/>
          <p:cNvSpPr txBox="1"/>
          <p:nvPr/>
        </p:nvSpPr>
        <p:spPr>
          <a:xfrm>
            <a:off x="285720" y="3169507"/>
            <a:ext cx="8643998" cy="830997"/>
          </a:xfrm>
          <a:prstGeom prst="rect">
            <a:avLst/>
          </a:prstGeom>
          <a:noFill/>
        </p:spPr>
        <p:txBody>
          <a:bodyPr wrap="square" rtlCol="0">
            <a:spAutoFit/>
          </a:bodyPr>
          <a:lstStyle/>
          <a:p>
            <a:pPr algn="ctr"/>
            <a:r>
              <a:rPr lang="en-US" sz="4800" b="1" dirty="0" smtClean="0"/>
              <a:t>Group ranked 4</a:t>
            </a:r>
          </a:p>
        </p:txBody>
      </p:sp>
      <p:pic>
        <p:nvPicPr>
          <p:cNvPr id="7" name="Picture 6"/>
          <p:cNvPicPr/>
          <p:nvPr/>
        </p:nvPicPr>
        <p:blipFill>
          <a:blip r:embed="rId4"/>
          <a:srcRect/>
          <a:stretch>
            <a:fillRect/>
          </a:stretch>
        </p:blipFill>
        <p:spPr bwMode="auto">
          <a:xfrm>
            <a:off x="0" y="0"/>
            <a:ext cx="9144000" cy="2214554"/>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E:\powerpoint_background2_smaller.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pic>
        <p:nvPicPr>
          <p:cNvPr id="5" name="Picture 2" descr="E:\powerpoint_background2_smaller.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6" name="TextBox 5"/>
          <p:cNvSpPr txBox="1"/>
          <p:nvPr/>
        </p:nvSpPr>
        <p:spPr>
          <a:xfrm>
            <a:off x="285720" y="3214686"/>
            <a:ext cx="8643998" cy="830997"/>
          </a:xfrm>
          <a:prstGeom prst="rect">
            <a:avLst/>
          </a:prstGeom>
          <a:noFill/>
        </p:spPr>
        <p:txBody>
          <a:bodyPr wrap="square" rtlCol="0">
            <a:spAutoFit/>
          </a:bodyPr>
          <a:lstStyle/>
          <a:p>
            <a:pPr algn="ctr"/>
            <a:r>
              <a:rPr lang="en-US" sz="4800" b="1" dirty="0" smtClean="0"/>
              <a:t>Groups ranked 2 &amp; 3</a:t>
            </a:r>
          </a:p>
        </p:txBody>
      </p:sp>
      <p:pic>
        <p:nvPicPr>
          <p:cNvPr id="7" name="Picture 6"/>
          <p:cNvPicPr/>
          <p:nvPr/>
        </p:nvPicPr>
        <p:blipFill>
          <a:blip r:embed="rId4"/>
          <a:srcRect/>
          <a:stretch>
            <a:fillRect/>
          </a:stretch>
        </p:blipFill>
        <p:spPr bwMode="auto">
          <a:xfrm>
            <a:off x="0" y="0"/>
            <a:ext cx="9144000" cy="2214554"/>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E:\powerpoint_background2_smaller.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pic>
        <p:nvPicPr>
          <p:cNvPr id="5" name="Picture 2" descr="E:\powerpoint_background2_smaller.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6" name="TextBox 5"/>
          <p:cNvSpPr txBox="1"/>
          <p:nvPr/>
        </p:nvSpPr>
        <p:spPr>
          <a:xfrm>
            <a:off x="285720" y="3429000"/>
            <a:ext cx="8643998" cy="830997"/>
          </a:xfrm>
          <a:prstGeom prst="rect">
            <a:avLst/>
          </a:prstGeom>
          <a:noFill/>
        </p:spPr>
        <p:txBody>
          <a:bodyPr wrap="square" rtlCol="0">
            <a:spAutoFit/>
          </a:bodyPr>
          <a:lstStyle/>
          <a:p>
            <a:pPr algn="ctr"/>
            <a:r>
              <a:rPr lang="en-US" sz="4800" b="1" dirty="0" smtClean="0"/>
              <a:t>Group ranked 1</a:t>
            </a:r>
          </a:p>
        </p:txBody>
      </p:sp>
      <p:pic>
        <p:nvPicPr>
          <p:cNvPr id="7" name="Picture 6"/>
          <p:cNvPicPr/>
          <p:nvPr/>
        </p:nvPicPr>
        <p:blipFill>
          <a:blip r:embed="rId4"/>
          <a:srcRect/>
          <a:stretch>
            <a:fillRect/>
          </a:stretch>
        </p:blipFill>
        <p:spPr bwMode="auto">
          <a:xfrm>
            <a:off x="0" y="0"/>
            <a:ext cx="9144000" cy="2214554"/>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E:\powerpoint_background2_smaller.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pic>
        <p:nvPicPr>
          <p:cNvPr id="5" name="Picture 2" descr="E:\powerpoint_background2_smaller.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6" name="TextBox 5"/>
          <p:cNvSpPr txBox="1"/>
          <p:nvPr/>
        </p:nvSpPr>
        <p:spPr>
          <a:xfrm>
            <a:off x="285720" y="3169507"/>
            <a:ext cx="8643998" cy="830997"/>
          </a:xfrm>
          <a:prstGeom prst="rect">
            <a:avLst/>
          </a:prstGeom>
          <a:noFill/>
        </p:spPr>
        <p:txBody>
          <a:bodyPr wrap="square" rtlCol="0">
            <a:spAutoFit/>
          </a:bodyPr>
          <a:lstStyle/>
          <a:p>
            <a:pPr algn="ctr"/>
            <a:r>
              <a:rPr lang="en-US" sz="4800" b="1" dirty="0" smtClean="0"/>
              <a:t>Genocide</a:t>
            </a:r>
          </a:p>
        </p:txBody>
      </p:sp>
      <p:pic>
        <p:nvPicPr>
          <p:cNvPr id="7" name="Picture 6"/>
          <p:cNvPicPr/>
          <p:nvPr/>
        </p:nvPicPr>
        <p:blipFill>
          <a:blip r:embed="rId4"/>
          <a:srcRect/>
          <a:stretch>
            <a:fillRect/>
          </a:stretch>
        </p:blipFill>
        <p:spPr bwMode="auto">
          <a:xfrm>
            <a:off x="0" y="0"/>
            <a:ext cx="9144000" cy="2214554"/>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E:\powerpoint_background2_smaller.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pic>
        <p:nvPicPr>
          <p:cNvPr id="5" name="Picture 2" descr="E:\powerpoint_background2_smaller.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6" name="TextBox 5"/>
          <p:cNvSpPr txBox="1"/>
          <p:nvPr/>
        </p:nvSpPr>
        <p:spPr>
          <a:xfrm>
            <a:off x="285720" y="2078172"/>
            <a:ext cx="8643998" cy="584775"/>
          </a:xfrm>
          <a:prstGeom prst="rect">
            <a:avLst/>
          </a:prstGeom>
          <a:noFill/>
        </p:spPr>
        <p:txBody>
          <a:bodyPr wrap="square" rtlCol="0">
            <a:spAutoFit/>
          </a:bodyPr>
          <a:lstStyle/>
          <a:p>
            <a:pPr algn="ctr"/>
            <a:r>
              <a:rPr lang="en-US" sz="3200" b="1" dirty="0" smtClean="0"/>
              <a:t>TRUE or FALSE</a:t>
            </a:r>
          </a:p>
        </p:txBody>
      </p:sp>
      <p:sp>
        <p:nvSpPr>
          <p:cNvPr id="7" name="TextBox 6"/>
          <p:cNvSpPr txBox="1"/>
          <p:nvPr/>
        </p:nvSpPr>
        <p:spPr>
          <a:xfrm>
            <a:off x="0" y="2571744"/>
            <a:ext cx="9001156" cy="3600986"/>
          </a:xfrm>
          <a:prstGeom prst="rect">
            <a:avLst/>
          </a:prstGeom>
          <a:noFill/>
        </p:spPr>
        <p:txBody>
          <a:bodyPr wrap="square" rtlCol="0">
            <a:spAutoFit/>
          </a:bodyPr>
          <a:lstStyle/>
          <a:p>
            <a:pPr algn="ctr"/>
            <a:r>
              <a:rPr lang="en-US" sz="1200" b="1" dirty="0" smtClean="0"/>
              <a:t>1. Genocide is the systematic killing and destruction whole or in part, of an ethnic, racial, religious, or national group. </a:t>
            </a:r>
            <a:endParaRPr lang="en-GB" sz="1200" b="1" dirty="0" smtClean="0"/>
          </a:p>
          <a:p>
            <a:pPr algn="ctr"/>
            <a:r>
              <a:rPr lang="en-US" sz="1200" b="1" dirty="0" smtClean="0"/>
              <a:t> </a:t>
            </a:r>
            <a:endParaRPr lang="en-GB" sz="1200" b="1" dirty="0" smtClean="0"/>
          </a:p>
          <a:p>
            <a:pPr algn="ctr"/>
            <a:r>
              <a:rPr lang="en-GB" sz="1200" b="1" dirty="0" smtClean="0"/>
              <a:t>2. Genocide does not occur any more. </a:t>
            </a:r>
          </a:p>
          <a:p>
            <a:pPr algn="ctr"/>
            <a:r>
              <a:rPr lang="en-US" sz="1200" b="1" dirty="0" smtClean="0"/>
              <a:t> </a:t>
            </a:r>
            <a:endParaRPr lang="en-GB" sz="1200" b="1" dirty="0" smtClean="0"/>
          </a:p>
          <a:p>
            <a:pPr algn="ctr"/>
            <a:r>
              <a:rPr lang="en-US" sz="1200" b="1" dirty="0" smtClean="0"/>
              <a:t>3. Racial discrimination and racial hatred can lead to both genocide and apartheid.  </a:t>
            </a:r>
            <a:endParaRPr lang="en-GB" sz="1200" b="1" dirty="0" smtClean="0"/>
          </a:p>
          <a:p>
            <a:pPr algn="ctr"/>
            <a:r>
              <a:rPr lang="en-US" sz="1200" b="1" dirty="0" smtClean="0"/>
              <a:t> </a:t>
            </a:r>
            <a:endParaRPr lang="en-GB" sz="1200" b="1" dirty="0" smtClean="0"/>
          </a:p>
          <a:p>
            <a:pPr algn="ctr"/>
            <a:r>
              <a:rPr lang="en-US" sz="1200" b="1" dirty="0" smtClean="0"/>
              <a:t>4.   The United Nations is an international </a:t>
            </a:r>
            <a:r>
              <a:rPr lang="en-US" sz="1200" b="1" dirty="0" err="1" smtClean="0"/>
              <a:t>organisation</a:t>
            </a:r>
            <a:r>
              <a:rPr lang="en-US" sz="1200" b="1" dirty="0" smtClean="0"/>
              <a:t> designed to maintain the peace and security of the world. </a:t>
            </a:r>
            <a:endParaRPr lang="en-GB" sz="1200" b="1" dirty="0" smtClean="0"/>
          </a:p>
          <a:p>
            <a:pPr algn="ctr"/>
            <a:r>
              <a:rPr lang="en-US" sz="1200" b="1" dirty="0" smtClean="0"/>
              <a:t> </a:t>
            </a:r>
            <a:endParaRPr lang="en-GB" sz="1200" b="1" dirty="0" smtClean="0"/>
          </a:p>
          <a:p>
            <a:pPr algn="ctr"/>
            <a:r>
              <a:rPr lang="en-GB" sz="1200" b="1" dirty="0" smtClean="0"/>
              <a:t>5. The world has a legal and moral obligation to intervene if genocide is occurring anywhere in the world. </a:t>
            </a:r>
          </a:p>
          <a:p>
            <a:pPr algn="ctr"/>
            <a:r>
              <a:rPr lang="en-US" sz="1200" b="1" dirty="0" smtClean="0"/>
              <a:t> </a:t>
            </a:r>
            <a:endParaRPr lang="en-GB" sz="1200" b="1" dirty="0" smtClean="0"/>
          </a:p>
          <a:p>
            <a:pPr algn="ctr"/>
            <a:r>
              <a:rPr lang="en-US" sz="1200" b="1" dirty="0" smtClean="0"/>
              <a:t>6.  International criminal tribunals are courts that can prosecute criminals anywhere in the world for any serious crime. </a:t>
            </a:r>
            <a:endParaRPr lang="en-GB" sz="1200" b="1" dirty="0" smtClean="0"/>
          </a:p>
          <a:p>
            <a:pPr algn="ctr"/>
            <a:r>
              <a:rPr lang="en-US" sz="1200" b="1" dirty="0" smtClean="0"/>
              <a:t> </a:t>
            </a:r>
            <a:endParaRPr lang="en-GB" sz="1200" b="1" dirty="0" smtClean="0"/>
          </a:p>
          <a:p>
            <a:pPr algn="ctr"/>
            <a:r>
              <a:rPr lang="en-US" sz="1200" b="1" dirty="0" smtClean="0"/>
              <a:t>7. Refugees are people who leave their nation to live in another nation for any reason.  </a:t>
            </a:r>
            <a:endParaRPr lang="en-GB" sz="1200" b="1" dirty="0" smtClean="0"/>
          </a:p>
          <a:p>
            <a:pPr algn="ctr"/>
            <a:r>
              <a:rPr lang="en-US" sz="1200" b="1" dirty="0" smtClean="0"/>
              <a:t> </a:t>
            </a:r>
            <a:endParaRPr lang="en-GB" sz="1200" b="1" dirty="0" smtClean="0"/>
          </a:p>
          <a:p>
            <a:pPr algn="ctr"/>
            <a:r>
              <a:rPr lang="en-US" sz="1200" b="1" dirty="0" smtClean="0"/>
              <a:t>8.  There is nothing we can do to prevent and or stop genocide.  </a:t>
            </a:r>
            <a:endParaRPr lang="en-GB" sz="1200" b="1" dirty="0" smtClean="0"/>
          </a:p>
          <a:p>
            <a:pPr algn="ctr"/>
            <a:r>
              <a:rPr lang="en-US" sz="1200" b="1" dirty="0" smtClean="0"/>
              <a:t> </a:t>
            </a:r>
            <a:endParaRPr lang="en-GB" sz="1200" b="1" dirty="0" smtClean="0"/>
          </a:p>
          <a:p>
            <a:pPr algn="ctr"/>
            <a:r>
              <a:rPr lang="en-US" sz="1200" b="1" dirty="0" smtClean="0"/>
              <a:t>9. No genocides have ever taken place in Europe.  </a:t>
            </a:r>
            <a:endParaRPr lang="en-GB" sz="1200" b="1" dirty="0" smtClean="0"/>
          </a:p>
          <a:p>
            <a:pPr algn="ctr"/>
            <a:r>
              <a:rPr lang="en-US" sz="1200" b="1" dirty="0" smtClean="0"/>
              <a:t> </a:t>
            </a:r>
            <a:endParaRPr lang="en-GB" sz="1200" b="1" dirty="0" smtClean="0"/>
          </a:p>
          <a:p>
            <a:pPr algn="ctr"/>
            <a:r>
              <a:rPr lang="en-US" sz="1200" b="1" dirty="0" smtClean="0"/>
              <a:t>10. The Genocide that created the most number of deaths was the Transatlantic Slave trade.</a:t>
            </a:r>
            <a:endParaRPr lang="en-GB" sz="1200" b="1" dirty="0"/>
          </a:p>
        </p:txBody>
      </p:sp>
      <p:pic>
        <p:nvPicPr>
          <p:cNvPr id="8" name="Picture 7"/>
          <p:cNvPicPr/>
          <p:nvPr/>
        </p:nvPicPr>
        <p:blipFill>
          <a:blip r:embed="rId4"/>
          <a:srcRect/>
          <a:stretch>
            <a:fillRect/>
          </a:stretch>
        </p:blipFill>
        <p:spPr bwMode="auto">
          <a:xfrm>
            <a:off x="0" y="0"/>
            <a:ext cx="9144000" cy="221455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E:\powerpoint_background2_smaller.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pic>
        <p:nvPicPr>
          <p:cNvPr id="5" name="Picture 2" descr="E:\powerpoint_background2_smaller.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6" name="TextBox 5"/>
          <p:cNvSpPr txBox="1"/>
          <p:nvPr/>
        </p:nvSpPr>
        <p:spPr>
          <a:xfrm>
            <a:off x="214282" y="3143248"/>
            <a:ext cx="8643998" cy="830997"/>
          </a:xfrm>
          <a:prstGeom prst="rect">
            <a:avLst/>
          </a:prstGeom>
          <a:noFill/>
        </p:spPr>
        <p:txBody>
          <a:bodyPr wrap="square" rtlCol="0">
            <a:spAutoFit/>
          </a:bodyPr>
          <a:lstStyle/>
          <a:p>
            <a:pPr algn="ctr"/>
            <a:r>
              <a:rPr lang="en-GB" sz="4800" b="1" dirty="0" smtClean="0"/>
              <a:t>Genocide Memorial Day Quiz 2</a:t>
            </a:r>
            <a:endParaRPr lang="en-US" sz="4800" b="1" dirty="0" smtClean="0"/>
          </a:p>
        </p:txBody>
      </p:sp>
      <p:sp>
        <p:nvSpPr>
          <p:cNvPr id="7" name="TextBox 6"/>
          <p:cNvSpPr txBox="1"/>
          <p:nvPr/>
        </p:nvSpPr>
        <p:spPr>
          <a:xfrm>
            <a:off x="214282" y="4286256"/>
            <a:ext cx="8643998" cy="1938992"/>
          </a:xfrm>
          <a:prstGeom prst="rect">
            <a:avLst/>
          </a:prstGeom>
          <a:noFill/>
        </p:spPr>
        <p:txBody>
          <a:bodyPr wrap="square" rtlCol="0">
            <a:spAutoFit/>
          </a:bodyPr>
          <a:lstStyle/>
          <a:p>
            <a:pPr algn="ctr"/>
            <a:r>
              <a:rPr lang="en-GB" sz="4000" b="1" dirty="0" smtClean="0">
                <a:solidFill>
                  <a:srgbClr val="C00000"/>
                </a:solidFill>
              </a:rPr>
              <a:t>Split into four groups &amp; match the answers to the questions.</a:t>
            </a:r>
            <a:endParaRPr lang="en-US" sz="4000" b="1" dirty="0" smtClean="0">
              <a:solidFill>
                <a:srgbClr val="C00000"/>
              </a:solidFill>
            </a:endParaRPr>
          </a:p>
          <a:p>
            <a:pPr algn="ctr"/>
            <a:endParaRPr lang="en-US" sz="4000" b="1" dirty="0">
              <a:solidFill>
                <a:srgbClr val="C00000"/>
              </a:solidFill>
            </a:endParaRPr>
          </a:p>
        </p:txBody>
      </p:sp>
      <p:pic>
        <p:nvPicPr>
          <p:cNvPr id="8" name="Picture 7"/>
          <p:cNvPicPr/>
          <p:nvPr/>
        </p:nvPicPr>
        <p:blipFill>
          <a:blip r:embed="rId4"/>
          <a:srcRect/>
          <a:stretch>
            <a:fillRect/>
          </a:stretch>
        </p:blipFill>
        <p:spPr bwMode="auto">
          <a:xfrm>
            <a:off x="0" y="0"/>
            <a:ext cx="9144000" cy="221455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E:\powerpoint_background2_smaller.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7" name="TextBox 6"/>
          <p:cNvSpPr txBox="1"/>
          <p:nvPr/>
        </p:nvSpPr>
        <p:spPr>
          <a:xfrm>
            <a:off x="285720" y="2285992"/>
            <a:ext cx="8643998" cy="1569660"/>
          </a:xfrm>
          <a:prstGeom prst="rect">
            <a:avLst/>
          </a:prstGeom>
          <a:noFill/>
        </p:spPr>
        <p:txBody>
          <a:bodyPr wrap="square" rtlCol="0">
            <a:spAutoFit/>
          </a:bodyPr>
          <a:lstStyle/>
          <a:p>
            <a:pPr algn="ctr"/>
            <a:r>
              <a:rPr lang="en-US" sz="4800" b="1" dirty="0" smtClean="0"/>
              <a:t>Q1: What is the capital of Australia?</a:t>
            </a:r>
            <a:endParaRPr lang="en-US" sz="4800" b="1" dirty="0"/>
          </a:p>
        </p:txBody>
      </p:sp>
      <p:sp>
        <p:nvSpPr>
          <p:cNvPr id="9" name="TextBox 8"/>
          <p:cNvSpPr txBox="1"/>
          <p:nvPr/>
        </p:nvSpPr>
        <p:spPr>
          <a:xfrm>
            <a:off x="214282" y="4429132"/>
            <a:ext cx="8643998" cy="1938992"/>
          </a:xfrm>
          <a:prstGeom prst="rect">
            <a:avLst/>
          </a:prstGeom>
          <a:noFill/>
        </p:spPr>
        <p:txBody>
          <a:bodyPr wrap="square" rtlCol="0">
            <a:spAutoFit/>
          </a:bodyPr>
          <a:lstStyle/>
          <a:p>
            <a:pPr algn="ctr"/>
            <a:r>
              <a:rPr lang="en-US" sz="4000" b="1" dirty="0" smtClean="0">
                <a:solidFill>
                  <a:srgbClr val="C00000"/>
                </a:solidFill>
              </a:rPr>
              <a:t>1 Point, </a:t>
            </a:r>
            <a:r>
              <a:rPr lang="en-GB" sz="4000" b="1" dirty="0" smtClean="0">
                <a:solidFill>
                  <a:srgbClr val="C00000"/>
                </a:solidFill>
              </a:rPr>
              <a:t>Prize: 1 House, 2 Water, 2 Food, 1 Education, 1 Freedom of Speech,</a:t>
            </a:r>
            <a:endParaRPr lang="en-US" sz="4000" b="1" dirty="0" smtClean="0">
              <a:solidFill>
                <a:srgbClr val="C00000"/>
              </a:solidFill>
            </a:endParaRPr>
          </a:p>
          <a:p>
            <a:pPr algn="ctr"/>
            <a:endParaRPr lang="en-US" sz="4000" b="1" dirty="0">
              <a:solidFill>
                <a:srgbClr val="C00000"/>
              </a:solidFill>
            </a:endParaRPr>
          </a:p>
        </p:txBody>
      </p:sp>
      <p:pic>
        <p:nvPicPr>
          <p:cNvPr id="8" name="Picture 7"/>
          <p:cNvPicPr/>
          <p:nvPr/>
        </p:nvPicPr>
        <p:blipFill>
          <a:blip r:embed="rId4"/>
          <a:srcRect/>
          <a:stretch>
            <a:fillRect/>
          </a:stretch>
        </p:blipFill>
        <p:spPr bwMode="auto">
          <a:xfrm>
            <a:off x="0" y="0"/>
            <a:ext cx="9144000" cy="221455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E:\powerpoint_background2_smaller.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TextBox 4"/>
          <p:cNvSpPr txBox="1"/>
          <p:nvPr/>
        </p:nvSpPr>
        <p:spPr>
          <a:xfrm>
            <a:off x="71438" y="2357430"/>
            <a:ext cx="9001156" cy="3970318"/>
          </a:xfrm>
          <a:prstGeom prst="rect">
            <a:avLst/>
          </a:prstGeom>
          <a:noFill/>
        </p:spPr>
        <p:txBody>
          <a:bodyPr wrap="square" rtlCol="0">
            <a:spAutoFit/>
          </a:bodyPr>
          <a:lstStyle/>
          <a:p>
            <a:r>
              <a:rPr lang="en-US" b="1" dirty="0" smtClean="0"/>
              <a:t>1. When did the Kosovo genocide take place? </a:t>
            </a:r>
            <a:endParaRPr lang="en-GB" b="1" dirty="0" smtClean="0"/>
          </a:p>
          <a:p>
            <a:r>
              <a:rPr lang="en-US" b="1" dirty="0" smtClean="0"/>
              <a:t>2. When did the Rwanda genocide take place?</a:t>
            </a:r>
            <a:endParaRPr lang="en-GB" b="1" dirty="0" smtClean="0"/>
          </a:p>
          <a:p>
            <a:r>
              <a:rPr lang="en-US" b="1" dirty="0" smtClean="0"/>
              <a:t>3. How many criterion are there for a genocide </a:t>
            </a:r>
          </a:p>
          <a:p>
            <a:r>
              <a:rPr lang="en-US" b="1" dirty="0" smtClean="0"/>
              <a:t>    according to the UN?</a:t>
            </a:r>
            <a:endParaRPr lang="en-GB" b="1" dirty="0" smtClean="0"/>
          </a:p>
          <a:p>
            <a:r>
              <a:rPr lang="en-US" b="1" dirty="0" smtClean="0"/>
              <a:t>4. How long did it take the UN to appoint judges </a:t>
            </a:r>
          </a:p>
          <a:p>
            <a:r>
              <a:rPr lang="en-US" b="1" dirty="0" smtClean="0"/>
              <a:t>     tasked with heading a genocide tribunal for Cambodia?</a:t>
            </a:r>
            <a:endParaRPr lang="en-GB" b="1" dirty="0" smtClean="0"/>
          </a:p>
          <a:p>
            <a:r>
              <a:rPr lang="en-US" b="1" dirty="0" smtClean="0"/>
              <a:t>5. When did the Second Congo War end?</a:t>
            </a:r>
            <a:endParaRPr lang="en-GB" b="1" dirty="0" smtClean="0"/>
          </a:p>
          <a:p>
            <a:r>
              <a:rPr lang="en-US" b="1" dirty="0" smtClean="0"/>
              <a:t>6. What year did the </a:t>
            </a:r>
            <a:r>
              <a:rPr lang="en-US" b="1" dirty="0" err="1" smtClean="0"/>
              <a:t>Sabra</a:t>
            </a:r>
            <a:r>
              <a:rPr lang="en-US" b="1" dirty="0" smtClean="0"/>
              <a:t> and </a:t>
            </a:r>
            <a:r>
              <a:rPr lang="en-US" b="1" dirty="0" err="1" smtClean="0"/>
              <a:t>Shatilla</a:t>
            </a:r>
            <a:r>
              <a:rPr lang="en-US" b="1" dirty="0" smtClean="0"/>
              <a:t> massacres take place?</a:t>
            </a:r>
            <a:endParaRPr lang="en-GB" b="1" dirty="0" smtClean="0"/>
          </a:p>
          <a:p>
            <a:r>
              <a:rPr lang="en-US" b="1" dirty="0" smtClean="0"/>
              <a:t>7. When was the UN founded?</a:t>
            </a:r>
            <a:endParaRPr lang="en-GB" b="1" dirty="0" smtClean="0"/>
          </a:p>
          <a:p>
            <a:r>
              <a:rPr lang="en-US" b="1" dirty="0" smtClean="0"/>
              <a:t>8. In what century did Total War become the foundation </a:t>
            </a:r>
          </a:p>
          <a:p>
            <a:r>
              <a:rPr lang="en-US" b="1" dirty="0" smtClean="0"/>
              <a:t>    of many genocides?</a:t>
            </a:r>
            <a:endParaRPr lang="en-GB" b="1" dirty="0" smtClean="0"/>
          </a:p>
          <a:p>
            <a:r>
              <a:rPr lang="en-US" b="1" dirty="0" smtClean="0"/>
              <a:t>9. Who was targeted in the Rwandan genocide?</a:t>
            </a:r>
            <a:endParaRPr lang="en-GB" b="1" dirty="0" smtClean="0"/>
          </a:p>
          <a:p>
            <a:r>
              <a:rPr lang="en-US" b="1" dirty="0" smtClean="0"/>
              <a:t>10. In what genocides has the UK intervened to stop?</a:t>
            </a:r>
            <a:endParaRPr lang="en-GB" b="1" dirty="0" smtClean="0"/>
          </a:p>
          <a:p>
            <a:endParaRPr lang="en-GB" dirty="0"/>
          </a:p>
        </p:txBody>
      </p:sp>
      <p:sp>
        <p:nvSpPr>
          <p:cNvPr id="6" name="TextBox 5"/>
          <p:cNvSpPr txBox="1"/>
          <p:nvPr/>
        </p:nvSpPr>
        <p:spPr>
          <a:xfrm>
            <a:off x="6429388" y="2428868"/>
            <a:ext cx="3071834" cy="3139321"/>
          </a:xfrm>
          <a:prstGeom prst="rect">
            <a:avLst/>
          </a:prstGeom>
          <a:noFill/>
        </p:spPr>
        <p:txBody>
          <a:bodyPr wrap="square" rtlCol="0">
            <a:spAutoFit/>
          </a:bodyPr>
          <a:lstStyle/>
          <a:p>
            <a:pPr>
              <a:buFont typeface="Arial" pitchFamily="34" charset="0"/>
              <a:buChar char="•"/>
            </a:pPr>
            <a:r>
              <a:rPr lang="en-GB" b="1" dirty="0" smtClean="0"/>
              <a:t> 1998-99</a:t>
            </a:r>
          </a:p>
          <a:p>
            <a:pPr>
              <a:buFont typeface="Arial" pitchFamily="34" charset="0"/>
              <a:buChar char="•"/>
            </a:pPr>
            <a:r>
              <a:rPr lang="en-GB" b="1" dirty="0" smtClean="0"/>
              <a:t> 1982</a:t>
            </a:r>
          </a:p>
          <a:p>
            <a:pPr>
              <a:buFont typeface="Arial" pitchFamily="34" charset="0"/>
              <a:buChar char="•"/>
            </a:pPr>
            <a:r>
              <a:rPr lang="en-GB" b="1" dirty="0" smtClean="0"/>
              <a:t> It hasn't	 </a:t>
            </a:r>
          </a:p>
          <a:p>
            <a:pPr>
              <a:buFont typeface="Arial" pitchFamily="34" charset="0"/>
              <a:buChar char="•"/>
            </a:pPr>
            <a:r>
              <a:rPr lang="en-GB" b="1" dirty="0" smtClean="0"/>
              <a:t> 5</a:t>
            </a:r>
          </a:p>
          <a:p>
            <a:pPr>
              <a:buFont typeface="Arial" pitchFamily="34" charset="0"/>
              <a:buChar char="•"/>
            </a:pPr>
            <a:r>
              <a:rPr lang="en-GB" b="1" dirty="0" smtClean="0"/>
              <a:t> Tutsis</a:t>
            </a:r>
          </a:p>
          <a:p>
            <a:pPr>
              <a:buFont typeface="Arial" pitchFamily="34" charset="0"/>
              <a:buChar char="•"/>
            </a:pPr>
            <a:r>
              <a:rPr lang="en-GB" b="1" dirty="0" smtClean="0"/>
              <a:t> 1948	</a:t>
            </a:r>
          </a:p>
          <a:p>
            <a:pPr>
              <a:buFont typeface="Arial" pitchFamily="34" charset="0"/>
              <a:buChar char="•"/>
            </a:pPr>
            <a:r>
              <a:rPr lang="en-GB" b="1" dirty="0" smtClean="0"/>
              <a:t> Bosnia	</a:t>
            </a:r>
          </a:p>
          <a:p>
            <a:pPr>
              <a:buFont typeface="Arial" pitchFamily="34" charset="0"/>
              <a:buChar char="•"/>
            </a:pPr>
            <a:r>
              <a:rPr lang="en-GB" b="1" dirty="0" smtClean="0"/>
              <a:t> 9 years	 </a:t>
            </a:r>
          </a:p>
          <a:p>
            <a:pPr>
              <a:buFont typeface="Arial" pitchFamily="34" charset="0"/>
              <a:buChar char="•"/>
            </a:pPr>
            <a:r>
              <a:rPr lang="en-GB" b="1" dirty="0" smtClean="0"/>
              <a:t> 20th	</a:t>
            </a:r>
          </a:p>
          <a:p>
            <a:pPr>
              <a:buFont typeface="Arial" pitchFamily="34" charset="0"/>
              <a:buChar char="•"/>
            </a:pPr>
            <a:r>
              <a:rPr lang="en-GB" b="1" dirty="0" smtClean="0"/>
              <a:t> 1994</a:t>
            </a:r>
          </a:p>
          <a:p>
            <a:endParaRPr lang="en-GB" dirty="0"/>
          </a:p>
        </p:txBody>
      </p:sp>
      <p:pic>
        <p:nvPicPr>
          <p:cNvPr id="7" name="Picture 6"/>
          <p:cNvPicPr/>
          <p:nvPr/>
        </p:nvPicPr>
        <p:blipFill>
          <a:blip r:embed="rId3"/>
          <a:srcRect/>
          <a:stretch>
            <a:fillRect/>
          </a:stretch>
        </p:blipFill>
        <p:spPr bwMode="auto">
          <a:xfrm>
            <a:off x="0" y="0"/>
            <a:ext cx="9144000" cy="2214554"/>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E:\powerpoint_background2_smaller.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pic>
        <p:nvPicPr>
          <p:cNvPr id="5" name="Picture 2" descr="E:\powerpoint_background2_smaller.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6" name="TextBox 5"/>
          <p:cNvSpPr txBox="1"/>
          <p:nvPr/>
        </p:nvSpPr>
        <p:spPr>
          <a:xfrm>
            <a:off x="285720" y="2285992"/>
            <a:ext cx="8643998" cy="830997"/>
          </a:xfrm>
          <a:prstGeom prst="rect">
            <a:avLst/>
          </a:prstGeom>
          <a:noFill/>
        </p:spPr>
        <p:txBody>
          <a:bodyPr wrap="square" rtlCol="0">
            <a:spAutoFit/>
          </a:bodyPr>
          <a:lstStyle/>
          <a:p>
            <a:pPr algn="ctr"/>
            <a:r>
              <a:rPr lang="en-GB" sz="4800" b="1" dirty="0" smtClean="0"/>
              <a:t>Homework</a:t>
            </a:r>
            <a:endParaRPr lang="en-US" sz="4800" dirty="0" smtClean="0"/>
          </a:p>
        </p:txBody>
      </p:sp>
      <p:sp>
        <p:nvSpPr>
          <p:cNvPr id="7" name="TextBox 6"/>
          <p:cNvSpPr txBox="1"/>
          <p:nvPr/>
        </p:nvSpPr>
        <p:spPr>
          <a:xfrm>
            <a:off x="214282" y="3062490"/>
            <a:ext cx="8643998" cy="3724096"/>
          </a:xfrm>
          <a:prstGeom prst="rect">
            <a:avLst/>
          </a:prstGeom>
          <a:noFill/>
        </p:spPr>
        <p:txBody>
          <a:bodyPr wrap="square" rtlCol="0">
            <a:spAutoFit/>
          </a:bodyPr>
          <a:lstStyle/>
          <a:p>
            <a:pPr algn="ctr"/>
            <a:r>
              <a:rPr lang="en-GB" sz="2800" b="1" dirty="0" smtClean="0">
                <a:solidFill>
                  <a:srgbClr val="C00000"/>
                </a:solidFill>
              </a:rPr>
              <a:t>Enter the Islamic Human Rights Commission poem competition where the best poet will be awarded a paid trip, including flights, accommodation and meals for themselves and a guardian to Srebrenica in Bosnia, where you will be able to visit the sites of where the genocides took place, for further details, please see accompanying letter. </a:t>
            </a:r>
            <a:endParaRPr lang="en-US" sz="2800" b="1" dirty="0" smtClean="0">
              <a:solidFill>
                <a:srgbClr val="C00000"/>
              </a:solidFill>
            </a:endParaRPr>
          </a:p>
          <a:p>
            <a:pPr algn="ctr"/>
            <a:endParaRPr lang="en-US" sz="4000" b="1" dirty="0">
              <a:solidFill>
                <a:srgbClr val="C00000"/>
              </a:solidFill>
            </a:endParaRPr>
          </a:p>
        </p:txBody>
      </p:sp>
      <p:pic>
        <p:nvPicPr>
          <p:cNvPr id="8" name="Picture 7"/>
          <p:cNvPicPr/>
          <p:nvPr/>
        </p:nvPicPr>
        <p:blipFill>
          <a:blip r:embed="rId3"/>
          <a:srcRect/>
          <a:stretch>
            <a:fillRect/>
          </a:stretch>
        </p:blipFill>
        <p:spPr bwMode="auto">
          <a:xfrm>
            <a:off x="0" y="0"/>
            <a:ext cx="9144000" cy="2214554"/>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E:\powerpoint_background2_smaller.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TextBox 4"/>
          <p:cNvSpPr txBox="1"/>
          <p:nvPr/>
        </p:nvSpPr>
        <p:spPr>
          <a:xfrm>
            <a:off x="285720" y="2285992"/>
            <a:ext cx="8643998" cy="1569660"/>
          </a:xfrm>
          <a:prstGeom prst="rect">
            <a:avLst/>
          </a:prstGeom>
          <a:noFill/>
        </p:spPr>
        <p:txBody>
          <a:bodyPr wrap="square" rtlCol="0">
            <a:spAutoFit/>
          </a:bodyPr>
          <a:lstStyle/>
          <a:p>
            <a:pPr algn="ctr"/>
            <a:r>
              <a:rPr lang="en-US" sz="4800" b="1" dirty="0" smtClean="0"/>
              <a:t>Q2: When did the First World War take place?</a:t>
            </a:r>
          </a:p>
        </p:txBody>
      </p:sp>
      <p:sp>
        <p:nvSpPr>
          <p:cNvPr id="6" name="TextBox 5"/>
          <p:cNvSpPr txBox="1"/>
          <p:nvPr/>
        </p:nvSpPr>
        <p:spPr>
          <a:xfrm>
            <a:off x="214282" y="4429132"/>
            <a:ext cx="8643998" cy="1938992"/>
          </a:xfrm>
          <a:prstGeom prst="rect">
            <a:avLst/>
          </a:prstGeom>
          <a:noFill/>
        </p:spPr>
        <p:txBody>
          <a:bodyPr wrap="square" rtlCol="0">
            <a:spAutoFit/>
          </a:bodyPr>
          <a:lstStyle/>
          <a:p>
            <a:pPr algn="ctr"/>
            <a:r>
              <a:rPr lang="en-US" sz="4000" b="1" dirty="0" smtClean="0">
                <a:solidFill>
                  <a:srgbClr val="C00000"/>
                </a:solidFill>
              </a:rPr>
              <a:t>1 Point, </a:t>
            </a:r>
            <a:r>
              <a:rPr lang="en-GB" sz="4000" b="1" dirty="0" smtClean="0">
                <a:solidFill>
                  <a:srgbClr val="C00000"/>
                </a:solidFill>
              </a:rPr>
              <a:t>Prize: 3 House, 1 Water, 1 Food, 2 Education, 2 Freedom of Speech</a:t>
            </a:r>
            <a:endParaRPr lang="en-US" sz="4000" b="1" dirty="0" smtClean="0">
              <a:solidFill>
                <a:srgbClr val="C00000"/>
              </a:solidFill>
            </a:endParaRPr>
          </a:p>
          <a:p>
            <a:pPr algn="ctr"/>
            <a:endParaRPr lang="en-US" sz="4000" b="1" dirty="0">
              <a:solidFill>
                <a:srgbClr val="C00000"/>
              </a:solidFill>
            </a:endParaRPr>
          </a:p>
        </p:txBody>
      </p:sp>
      <p:pic>
        <p:nvPicPr>
          <p:cNvPr id="7" name="Picture 6"/>
          <p:cNvPicPr/>
          <p:nvPr/>
        </p:nvPicPr>
        <p:blipFill>
          <a:blip r:embed="rId3"/>
          <a:srcRect/>
          <a:stretch>
            <a:fillRect/>
          </a:stretch>
        </p:blipFill>
        <p:spPr bwMode="auto">
          <a:xfrm>
            <a:off x="0" y="0"/>
            <a:ext cx="9144000" cy="221455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E:\powerpoint_background2_smaller.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6" name="TextBox 5"/>
          <p:cNvSpPr txBox="1"/>
          <p:nvPr/>
        </p:nvSpPr>
        <p:spPr>
          <a:xfrm>
            <a:off x="285720" y="2285992"/>
            <a:ext cx="8643998" cy="2529923"/>
          </a:xfrm>
          <a:prstGeom prst="rect">
            <a:avLst/>
          </a:prstGeom>
          <a:noFill/>
        </p:spPr>
        <p:txBody>
          <a:bodyPr wrap="square" rtlCol="0">
            <a:spAutoFit/>
          </a:bodyPr>
          <a:lstStyle/>
          <a:p>
            <a:pPr algn="ctr">
              <a:lnSpc>
                <a:spcPct val="115000"/>
              </a:lnSpc>
              <a:spcAft>
                <a:spcPts val="0"/>
              </a:spcAft>
            </a:pPr>
            <a:r>
              <a:rPr lang="en-US" sz="4800" b="1" dirty="0" smtClean="0"/>
              <a:t>Q3: </a:t>
            </a:r>
            <a:r>
              <a:rPr lang="en-GB" sz="4800" b="1" dirty="0" smtClean="0">
                <a:solidFill>
                  <a:srgbClr val="000000"/>
                </a:solidFill>
                <a:ea typeface="Calibri"/>
                <a:cs typeface="Bliss-Regular"/>
              </a:rPr>
              <a:t>What is the name of the largest ocean on earth?</a:t>
            </a:r>
            <a:endParaRPr lang="en-US" sz="4400" b="1" dirty="0" smtClean="0">
              <a:ea typeface="Calibri"/>
              <a:cs typeface="Times New Roman"/>
            </a:endParaRPr>
          </a:p>
          <a:p>
            <a:pPr algn="ctr"/>
            <a:endParaRPr lang="en-US" sz="4800" b="1" dirty="0" smtClean="0"/>
          </a:p>
        </p:txBody>
      </p:sp>
      <p:sp>
        <p:nvSpPr>
          <p:cNvPr id="7" name="TextBox 6"/>
          <p:cNvSpPr txBox="1"/>
          <p:nvPr/>
        </p:nvSpPr>
        <p:spPr>
          <a:xfrm>
            <a:off x="214282" y="4429132"/>
            <a:ext cx="8643998" cy="1938992"/>
          </a:xfrm>
          <a:prstGeom prst="rect">
            <a:avLst/>
          </a:prstGeom>
          <a:noFill/>
        </p:spPr>
        <p:txBody>
          <a:bodyPr wrap="square" rtlCol="0">
            <a:spAutoFit/>
          </a:bodyPr>
          <a:lstStyle/>
          <a:p>
            <a:pPr algn="ctr"/>
            <a:r>
              <a:rPr lang="en-US" sz="4000" b="1" dirty="0" smtClean="0">
                <a:solidFill>
                  <a:srgbClr val="C00000"/>
                </a:solidFill>
              </a:rPr>
              <a:t>1 Point, </a:t>
            </a:r>
            <a:r>
              <a:rPr lang="en-GB" sz="4000" b="1" dirty="0" smtClean="0">
                <a:solidFill>
                  <a:srgbClr val="C00000"/>
                </a:solidFill>
              </a:rPr>
              <a:t>Prize: 2 House, 4 Water, 2 Food, 2 Education, 5 Freedom of Speech</a:t>
            </a:r>
            <a:endParaRPr lang="en-US" sz="4000" b="1" dirty="0" smtClean="0">
              <a:solidFill>
                <a:srgbClr val="C00000"/>
              </a:solidFill>
            </a:endParaRPr>
          </a:p>
          <a:p>
            <a:pPr algn="ctr"/>
            <a:endParaRPr lang="en-US" sz="4000" b="1" dirty="0">
              <a:solidFill>
                <a:srgbClr val="C00000"/>
              </a:solidFill>
            </a:endParaRPr>
          </a:p>
        </p:txBody>
      </p:sp>
      <p:pic>
        <p:nvPicPr>
          <p:cNvPr id="8" name="Picture 7"/>
          <p:cNvPicPr/>
          <p:nvPr/>
        </p:nvPicPr>
        <p:blipFill>
          <a:blip r:embed="rId3"/>
          <a:srcRect/>
          <a:stretch>
            <a:fillRect/>
          </a:stretch>
        </p:blipFill>
        <p:spPr bwMode="auto">
          <a:xfrm>
            <a:off x="0" y="0"/>
            <a:ext cx="9144000" cy="221455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E:\powerpoint_background2_smaller.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TextBox 4"/>
          <p:cNvSpPr txBox="1"/>
          <p:nvPr/>
        </p:nvSpPr>
        <p:spPr>
          <a:xfrm>
            <a:off x="285720" y="2285992"/>
            <a:ext cx="8643998" cy="1569660"/>
          </a:xfrm>
          <a:prstGeom prst="rect">
            <a:avLst/>
          </a:prstGeom>
          <a:noFill/>
        </p:spPr>
        <p:txBody>
          <a:bodyPr wrap="square" rtlCol="0">
            <a:spAutoFit/>
          </a:bodyPr>
          <a:lstStyle/>
          <a:p>
            <a:pPr algn="ctr"/>
            <a:r>
              <a:rPr lang="en-US" sz="4800" b="1" dirty="0" smtClean="0"/>
              <a:t>Q4: </a:t>
            </a:r>
            <a:r>
              <a:rPr lang="en-US" sz="4800" b="1" dirty="0" smtClean="0">
                <a:solidFill>
                  <a:srgbClr val="000000"/>
                </a:solidFill>
                <a:ea typeface="Calibri"/>
                <a:cs typeface="Bliss-Regular"/>
              </a:rPr>
              <a:t>How many disciples did Jesus have?</a:t>
            </a:r>
            <a:endParaRPr lang="en-US" sz="4800" b="1" dirty="0" smtClean="0"/>
          </a:p>
        </p:txBody>
      </p:sp>
      <p:sp>
        <p:nvSpPr>
          <p:cNvPr id="6" name="TextBox 5"/>
          <p:cNvSpPr txBox="1"/>
          <p:nvPr/>
        </p:nvSpPr>
        <p:spPr>
          <a:xfrm>
            <a:off x="214282" y="4429132"/>
            <a:ext cx="8643998" cy="1938992"/>
          </a:xfrm>
          <a:prstGeom prst="rect">
            <a:avLst/>
          </a:prstGeom>
          <a:noFill/>
        </p:spPr>
        <p:txBody>
          <a:bodyPr wrap="square" rtlCol="0">
            <a:spAutoFit/>
          </a:bodyPr>
          <a:lstStyle/>
          <a:p>
            <a:pPr algn="ctr"/>
            <a:r>
              <a:rPr lang="en-US" sz="4000" b="1" dirty="0" smtClean="0">
                <a:solidFill>
                  <a:srgbClr val="C00000"/>
                </a:solidFill>
              </a:rPr>
              <a:t>1 Point, </a:t>
            </a:r>
            <a:r>
              <a:rPr lang="en-GB" sz="4000" b="1" dirty="0" smtClean="0">
                <a:solidFill>
                  <a:srgbClr val="C00000"/>
                </a:solidFill>
              </a:rPr>
              <a:t>Prize: 1 House, 1 Water, 1 Food, 1 Education, 1 Freedom of Speech</a:t>
            </a:r>
            <a:endParaRPr lang="en-US" sz="4000" b="1" dirty="0" smtClean="0">
              <a:solidFill>
                <a:srgbClr val="C00000"/>
              </a:solidFill>
            </a:endParaRPr>
          </a:p>
          <a:p>
            <a:pPr algn="ctr"/>
            <a:endParaRPr lang="en-US" sz="4000" b="1" dirty="0">
              <a:solidFill>
                <a:srgbClr val="C00000"/>
              </a:solidFill>
            </a:endParaRPr>
          </a:p>
        </p:txBody>
      </p:sp>
      <p:pic>
        <p:nvPicPr>
          <p:cNvPr id="7" name="Picture 6"/>
          <p:cNvPicPr/>
          <p:nvPr/>
        </p:nvPicPr>
        <p:blipFill>
          <a:blip r:embed="rId3"/>
          <a:srcRect/>
          <a:stretch>
            <a:fillRect/>
          </a:stretch>
        </p:blipFill>
        <p:spPr bwMode="auto">
          <a:xfrm>
            <a:off x="0" y="0"/>
            <a:ext cx="9144000" cy="221455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E:\powerpoint_background2_smaller.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TextBox 4"/>
          <p:cNvSpPr txBox="1"/>
          <p:nvPr/>
        </p:nvSpPr>
        <p:spPr>
          <a:xfrm>
            <a:off x="285720" y="2285992"/>
            <a:ext cx="8643998" cy="830997"/>
          </a:xfrm>
          <a:prstGeom prst="rect">
            <a:avLst/>
          </a:prstGeom>
          <a:noFill/>
        </p:spPr>
        <p:txBody>
          <a:bodyPr wrap="square" rtlCol="0">
            <a:spAutoFit/>
          </a:bodyPr>
          <a:lstStyle/>
          <a:p>
            <a:pPr algn="ctr"/>
            <a:r>
              <a:rPr lang="en-US" sz="4800" b="1" dirty="0" smtClean="0"/>
              <a:t>Q5: What is the value of Pi π?</a:t>
            </a:r>
          </a:p>
        </p:txBody>
      </p:sp>
      <p:sp>
        <p:nvSpPr>
          <p:cNvPr id="6" name="TextBox 5"/>
          <p:cNvSpPr txBox="1"/>
          <p:nvPr/>
        </p:nvSpPr>
        <p:spPr>
          <a:xfrm>
            <a:off x="214282" y="4429132"/>
            <a:ext cx="8643998" cy="1323439"/>
          </a:xfrm>
          <a:prstGeom prst="rect">
            <a:avLst/>
          </a:prstGeom>
          <a:noFill/>
        </p:spPr>
        <p:txBody>
          <a:bodyPr wrap="square" rtlCol="0">
            <a:spAutoFit/>
          </a:bodyPr>
          <a:lstStyle/>
          <a:p>
            <a:pPr algn="ctr"/>
            <a:r>
              <a:rPr lang="en-GB" sz="4000" b="1" dirty="0" smtClean="0">
                <a:solidFill>
                  <a:srgbClr val="C00000"/>
                </a:solidFill>
              </a:rPr>
              <a:t>1 House, 2 Water, 2 Food, 1 Education, 1 Freedom of Speech</a:t>
            </a:r>
            <a:endParaRPr lang="en-US" sz="4000" b="1" dirty="0">
              <a:solidFill>
                <a:srgbClr val="C00000"/>
              </a:solidFill>
            </a:endParaRPr>
          </a:p>
        </p:txBody>
      </p:sp>
      <p:pic>
        <p:nvPicPr>
          <p:cNvPr id="7" name="Picture 6"/>
          <p:cNvPicPr/>
          <p:nvPr/>
        </p:nvPicPr>
        <p:blipFill>
          <a:blip r:embed="rId3"/>
          <a:srcRect/>
          <a:stretch>
            <a:fillRect/>
          </a:stretch>
        </p:blipFill>
        <p:spPr bwMode="auto">
          <a:xfrm>
            <a:off x="0" y="0"/>
            <a:ext cx="9144000" cy="221455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E:\powerpoint_background2_smaller.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TextBox 4"/>
          <p:cNvSpPr txBox="1"/>
          <p:nvPr/>
        </p:nvSpPr>
        <p:spPr>
          <a:xfrm>
            <a:off x="285720" y="2285992"/>
            <a:ext cx="8643998" cy="1569660"/>
          </a:xfrm>
          <a:prstGeom prst="rect">
            <a:avLst/>
          </a:prstGeom>
          <a:noFill/>
        </p:spPr>
        <p:txBody>
          <a:bodyPr wrap="square" rtlCol="0">
            <a:spAutoFit/>
          </a:bodyPr>
          <a:lstStyle/>
          <a:p>
            <a:pPr algn="ctr"/>
            <a:r>
              <a:rPr lang="en-US" sz="4800" b="1" dirty="0" smtClean="0"/>
              <a:t>Q6: Who wrote Pride and Prejudice?</a:t>
            </a:r>
          </a:p>
        </p:txBody>
      </p:sp>
      <p:sp>
        <p:nvSpPr>
          <p:cNvPr id="6" name="TextBox 5"/>
          <p:cNvSpPr txBox="1"/>
          <p:nvPr/>
        </p:nvSpPr>
        <p:spPr>
          <a:xfrm>
            <a:off x="214282" y="4429132"/>
            <a:ext cx="8643998" cy="1938992"/>
          </a:xfrm>
          <a:prstGeom prst="rect">
            <a:avLst/>
          </a:prstGeom>
          <a:noFill/>
        </p:spPr>
        <p:txBody>
          <a:bodyPr wrap="square" rtlCol="0">
            <a:spAutoFit/>
          </a:bodyPr>
          <a:lstStyle/>
          <a:p>
            <a:pPr algn="ctr"/>
            <a:r>
              <a:rPr lang="en-US" sz="4000" b="1" dirty="0" smtClean="0">
                <a:solidFill>
                  <a:srgbClr val="C00000"/>
                </a:solidFill>
              </a:rPr>
              <a:t>1 Point, </a:t>
            </a:r>
            <a:r>
              <a:rPr lang="en-GB" sz="4000" b="1" dirty="0" smtClean="0">
                <a:solidFill>
                  <a:srgbClr val="C00000"/>
                </a:solidFill>
              </a:rPr>
              <a:t>Prize: 3 House, 1 Water, 1 Food, 2 Education, 2 Freedom of Speech</a:t>
            </a:r>
            <a:endParaRPr lang="en-US" sz="4000" b="1" dirty="0" smtClean="0">
              <a:solidFill>
                <a:srgbClr val="C00000"/>
              </a:solidFill>
            </a:endParaRPr>
          </a:p>
          <a:p>
            <a:pPr algn="ctr"/>
            <a:endParaRPr lang="en-US" sz="4000" b="1" dirty="0">
              <a:solidFill>
                <a:srgbClr val="C00000"/>
              </a:solidFill>
            </a:endParaRPr>
          </a:p>
        </p:txBody>
      </p:sp>
      <p:pic>
        <p:nvPicPr>
          <p:cNvPr id="7" name="Picture 6"/>
          <p:cNvPicPr/>
          <p:nvPr/>
        </p:nvPicPr>
        <p:blipFill>
          <a:blip r:embed="rId3"/>
          <a:srcRect/>
          <a:stretch>
            <a:fillRect/>
          </a:stretch>
        </p:blipFill>
        <p:spPr bwMode="auto">
          <a:xfrm>
            <a:off x="0" y="0"/>
            <a:ext cx="9144000" cy="2214554"/>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E:\powerpoint_background2_smaller.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TextBox 4"/>
          <p:cNvSpPr txBox="1"/>
          <p:nvPr/>
        </p:nvSpPr>
        <p:spPr>
          <a:xfrm>
            <a:off x="285720" y="2285992"/>
            <a:ext cx="8643998" cy="1569660"/>
          </a:xfrm>
          <a:prstGeom prst="rect">
            <a:avLst/>
          </a:prstGeom>
          <a:noFill/>
        </p:spPr>
        <p:txBody>
          <a:bodyPr wrap="square" rtlCol="0">
            <a:spAutoFit/>
          </a:bodyPr>
          <a:lstStyle/>
          <a:p>
            <a:pPr algn="ctr"/>
            <a:r>
              <a:rPr lang="en-US" sz="4800" b="1" dirty="0" smtClean="0"/>
              <a:t>Q7: How do you say </a:t>
            </a:r>
            <a:r>
              <a:rPr lang="en-US" sz="4800" b="1" i="1" dirty="0" smtClean="0">
                <a:solidFill>
                  <a:srgbClr val="FF0000"/>
                </a:solidFill>
              </a:rPr>
              <a:t>I love you </a:t>
            </a:r>
            <a:r>
              <a:rPr lang="en-US" sz="4800" b="1" dirty="0" smtClean="0"/>
              <a:t>in French?</a:t>
            </a:r>
          </a:p>
        </p:txBody>
      </p:sp>
      <p:sp>
        <p:nvSpPr>
          <p:cNvPr id="6" name="TextBox 5"/>
          <p:cNvSpPr txBox="1"/>
          <p:nvPr/>
        </p:nvSpPr>
        <p:spPr>
          <a:xfrm>
            <a:off x="214282" y="4429132"/>
            <a:ext cx="8643998" cy="1938992"/>
          </a:xfrm>
          <a:prstGeom prst="rect">
            <a:avLst/>
          </a:prstGeom>
          <a:noFill/>
        </p:spPr>
        <p:txBody>
          <a:bodyPr wrap="square" rtlCol="0">
            <a:spAutoFit/>
          </a:bodyPr>
          <a:lstStyle/>
          <a:p>
            <a:pPr algn="ctr"/>
            <a:r>
              <a:rPr lang="en-US" sz="4000" b="1" dirty="0" smtClean="0">
                <a:solidFill>
                  <a:srgbClr val="C00000"/>
                </a:solidFill>
              </a:rPr>
              <a:t>1 Point, </a:t>
            </a:r>
            <a:r>
              <a:rPr lang="en-GB" sz="4000" b="1" dirty="0" smtClean="0">
                <a:solidFill>
                  <a:srgbClr val="C00000"/>
                </a:solidFill>
              </a:rPr>
              <a:t>Prize: 2 House, 4 Water, 2 Food, 2 Education, 5 Freedom of Speech</a:t>
            </a:r>
            <a:endParaRPr lang="en-US" sz="4000" b="1" dirty="0" smtClean="0">
              <a:solidFill>
                <a:srgbClr val="C00000"/>
              </a:solidFill>
            </a:endParaRPr>
          </a:p>
          <a:p>
            <a:pPr algn="ctr"/>
            <a:endParaRPr lang="en-US" sz="4000" b="1" dirty="0">
              <a:solidFill>
                <a:srgbClr val="C00000"/>
              </a:solidFill>
            </a:endParaRPr>
          </a:p>
        </p:txBody>
      </p:sp>
      <p:pic>
        <p:nvPicPr>
          <p:cNvPr id="7" name="Picture 6"/>
          <p:cNvPicPr/>
          <p:nvPr/>
        </p:nvPicPr>
        <p:blipFill>
          <a:blip r:embed="rId3"/>
          <a:srcRect/>
          <a:stretch>
            <a:fillRect/>
          </a:stretch>
        </p:blipFill>
        <p:spPr bwMode="auto">
          <a:xfrm>
            <a:off x="0" y="0"/>
            <a:ext cx="9144000" cy="2214554"/>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E:\powerpoint_background2_smaller.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pic>
        <p:nvPicPr>
          <p:cNvPr id="5" name="Picture 2" descr="E:\powerpoint_background2_smaller.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6" name="TextBox 5"/>
          <p:cNvSpPr txBox="1"/>
          <p:nvPr/>
        </p:nvSpPr>
        <p:spPr>
          <a:xfrm>
            <a:off x="285720" y="2285992"/>
            <a:ext cx="8643998" cy="1569660"/>
          </a:xfrm>
          <a:prstGeom prst="rect">
            <a:avLst/>
          </a:prstGeom>
          <a:noFill/>
        </p:spPr>
        <p:txBody>
          <a:bodyPr wrap="square" rtlCol="0">
            <a:spAutoFit/>
          </a:bodyPr>
          <a:lstStyle/>
          <a:p>
            <a:pPr algn="ctr"/>
            <a:r>
              <a:rPr lang="en-US" sz="4800" b="1" dirty="0" smtClean="0"/>
              <a:t>Q8: </a:t>
            </a:r>
            <a:r>
              <a:rPr lang="en-GB" sz="4800" b="1" dirty="0" smtClean="0"/>
              <a:t>Which planet in the Solar System is closest in size to Earth?</a:t>
            </a:r>
            <a:endParaRPr lang="en-US" sz="4800" b="1" dirty="0" smtClean="0"/>
          </a:p>
        </p:txBody>
      </p:sp>
      <p:sp>
        <p:nvSpPr>
          <p:cNvPr id="7" name="TextBox 6"/>
          <p:cNvSpPr txBox="1"/>
          <p:nvPr/>
        </p:nvSpPr>
        <p:spPr>
          <a:xfrm>
            <a:off x="214282" y="4429132"/>
            <a:ext cx="8643998" cy="1938992"/>
          </a:xfrm>
          <a:prstGeom prst="rect">
            <a:avLst/>
          </a:prstGeom>
          <a:noFill/>
        </p:spPr>
        <p:txBody>
          <a:bodyPr wrap="square" rtlCol="0">
            <a:spAutoFit/>
          </a:bodyPr>
          <a:lstStyle/>
          <a:p>
            <a:pPr algn="ctr"/>
            <a:r>
              <a:rPr lang="en-US" sz="4000" b="1" dirty="0" smtClean="0">
                <a:solidFill>
                  <a:srgbClr val="C00000"/>
                </a:solidFill>
              </a:rPr>
              <a:t>1 Point, </a:t>
            </a:r>
            <a:r>
              <a:rPr lang="en-GB" sz="4000" b="1" dirty="0" smtClean="0">
                <a:solidFill>
                  <a:srgbClr val="C00000"/>
                </a:solidFill>
              </a:rPr>
              <a:t>Prize: 1 House, 1 Water, 1 Food, 1 Education, 1 Freedom of Speech</a:t>
            </a:r>
            <a:endParaRPr lang="en-US" sz="4000" b="1" dirty="0" smtClean="0">
              <a:solidFill>
                <a:srgbClr val="C00000"/>
              </a:solidFill>
            </a:endParaRPr>
          </a:p>
          <a:p>
            <a:pPr algn="ctr"/>
            <a:endParaRPr lang="en-US" sz="4000" b="1" dirty="0">
              <a:solidFill>
                <a:srgbClr val="C00000"/>
              </a:solidFill>
            </a:endParaRPr>
          </a:p>
        </p:txBody>
      </p:sp>
      <p:pic>
        <p:nvPicPr>
          <p:cNvPr id="8" name="Picture 7"/>
          <p:cNvPicPr/>
          <p:nvPr/>
        </p:nvPicPr>
        <p:blipFill>
          <a:blip r:embed="rId3"/>
          <a:srcRect/>
          <a:stretch>
            <a:fillRect/>
          </a:stretch>
        </p:blipFill>
        <p:spPr bwMode="auto">
          <a:xfrm>
            <a:off x="0" y="0"/>
            <a:ext cx="9144000" cy="2214554"/>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1717</TotalTime>
  <Words>1241</Words>
  <Application>Microsoft Office PowerPoint</Application>
  <PresentationFormat>On-screen Show (4:3)</PresentationFormat>
  <Paragraphs>109</Paragraphs>
  <Slides>21</Slides>
  <Notes>9</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Company>IHRC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Zainab Zahra Bhalloo</dc:creator>
  <cp:lastModifiedBy>hussain</cp:lastModifiedBy>
  <cp:revision>35</cp:revision>
  <dcterms:created xsi:type="dcterms:W3CDTF">2011-09-15T15:40:52Z</dcterms:created>
  <dcterms:modified xsi:type="dcterms:W3CDTF">2011-11-11T10:27:45Z</dcterms:modified>
</cp:coreProperties>
</file>