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46"/>
  </p:normalViewPr>
  <p:slideViewPr>
    <p:cSldViewPr snapToGrid="0" snapToObjects="1">
      <p:cViewPr varScale="1">
        <p:scale>
          <a:sx n="81" d="100"/>
          <a:sy n="81" d="100"/>
        </p:scale>
        <p:origin x="200" y="456"/>
      </p:cViewPr>
      <p:guideLst/>
    </p:cSldViewPr>
  </p:slideViewPr>
  <p:notesTextViewPr>
    <p:cViewPr>
      <p:scale>
        <a:sx n="1" d="1"/>
        <a:sy n="1" d="1"/>
      </p:scale>
      <p:origin x="0" y="-4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2D9CC-4DEB-AB40-AFE8-A42D36EFD1EE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F4F38-9670-2A46-B7AA-2301C8966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2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Relationship Id="rId3" Type="http://schemas.openxmlformats.org/officeDocument/2006/relationships/hyperlink" Target="https://www.change.org/p/stop-the-maangamizi-we-charge-genocide-ecocid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Teachers can adapt the contents according to the subject taught</a:t>
            </a:r>
            <a:r>
              <a:rPr lang="en-US" baseline="0" dirty="0" smtClean="0"/>
              <a:t> and age of students.  Themes including historiography, narrative, performance, biography, legacy, reparations and slavery. Overarching topics: Transatlantic </a:t>
            </a:r>
            <a:r>
              <a:rPr lang="en-US" baseline="0" smtClean="0"/>
              <a:t>Slave Trade and North American Colonialism.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4F38-9670-2A46-B7AA-2301C89663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5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non-US students</a:t>
            </a:r>
            <a:r>
              <a:rPr lang="en-US" baseline="0" dirty="0" smtClean="0"/>
              <a:t> d</a:t>
            </a:r>
            <a:r>
              <a:rPr lang="en-US" dirty="0" smtClean="0"/>
              <a:t>iscuss briefly what the term Chicana means.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4F38-9670-2A46-B7AA-2301C89663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25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 can work in groups or 3 </a:t>
            </a:r>
            <a:r>
              <a:rPr lang="mr-IN" dirty="0" smtClean="0"/>
              <a:t>–</a:t>
            </a:r>
            <a:r>
              <a:rPr lang="en-US" dirty="0" smtClean="0"/>
              <a:t> 4 on</a:t>
            </a:r>
            <a:r>
              <a:rPr lang="en-US" baseline="0" dirty="0" smtClean="0"/>
              <a:t> one question and discuss amongst themselves for ten minutes before presenting their thoughts to the rest of the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4F38-9670-2A46-B7AA-2301C89663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76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Teachers</a:t>
            </a:r>
            <a:r>
              <a:rPr lang="en-US" baseline="0" dirty="0" smtClean="0"/>
              <a:t> can refer students to sites like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Stop the Maangamizi: We Charge Genocide/Ecocide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!’ or the CARICOM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Reparations Committee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caricomreparations.org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4F38-9670-2A46-B7AA-2301C89663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8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5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8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8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1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8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02C3-806C-3046-8CAF-EF953AC35CA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3154F-C5CA-F241-9303-1F58BC49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1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CFbzltsNHp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hop.ihrc.org/20-questions-and-answers-about-dutch-slavery-and-its-legacy-stephen-small-sandew-hira-2" TargetMode="External"/><Relationship Id="rId4" Type="http://schemas.openxmlformats.org/officeDocument/2006/relationships/hyperlink" Target="http://www.genocidememorialday.org.uk/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otherjones.com/politics/2010/08/ground-zero-was-built-graves-slav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Legacy of Enslavement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Thinking about the impact of the Transatlantic Slave Trade today</a:t>
            </a:r>
          </a:p>
          <a:p>
            <a:r>
              <a:rPr lang="en-US" dirty="0" smtClean="0"/>
              <a:t>(English Language and Literature, Drama, History)</a:t>
            </a:r>
          </a:p>
          <a:p>
            <a:endParaRPr lang="en-US" dirty="0"/>
          </a:p>
          <a:p>
            <a:r>
              <a:rPr lang="en-US" dirty="0" smtClean="0"/>
              <a:t>Ages 14+ and 16+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latin typeface="+mn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Verdana" charset="0"/>
                <a:ea typeface="Verdana" charset="0"/>
                <a:cs typeface="Verdana" charset="0"/>
              </a:rPr>
              <a:t>Listen</a:t>
            </a:r>
            <a:r>
              <a:rPr lang="mr-IN" b="1" dirty="0" smtClean="0">
                <a:latin typeface="Verdana" charset="0"/>
                <a:ea typeface="Verdana" charset="0"/>
                <a:cs typeface="Verdana" charset="0"/>
              </a:rPr>
              <a:t>…</a:t>
            </a:r>
            <a:endParaRPr lang="en-US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Watch </a:t>
            </a:r>
            <a:r>
              <a:rPr lang="en-CA" dirty="0"/>
              <a:t>this 15 minute video including a spoken word performance by Chicana, American, </a:t>
            </a:r>
            <a:r>
              <a:rPr lang="en-CA" dirty="0" smtClean="0"/>
              <a:t>Muslim </a:t>
            </a:r>
            <a:r>
              <a:rPr lang="en-CA" dirty="0"/>
              <a:t>poet Mark Gonzales about the finding of the remains of 20,000 slaves buried on the site uncovered by the collapse of the World Trade Center on </a:t>
            </a:r>
            <a:r>
              <a:rPr lang="en-CA" dirty="0" smtClean="0"/>
              <a:t>9-11 (</a:t>
            </a:r>
            <a:r>
              <a:rPr lang="en-CA" dirty="0" err="1" smtClean="0"/>
              <a:t>Quraishi</a:t>
            </a:r>
            <a:r>
              <a:rPr lang="en-CA" dirty="0" smtClean="0"/>
              <a:t>, 2010).</a:t>
            </a:r>
            <a:endParaRPr lang="en-GB" dirty="0"/>
          </a:p>
          <a:p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69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Mark Gonzales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5149"/>
            <a:ext cx="10515600" cy="44118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Watch Gonzales piece </a:t>
            </a:r>
          </a:p>
          <a:p>
            <a:pPr marL="0" indent="0">
              <a:buNone/>
            </a:pPr>
            <a:r>
              <a:rPr lang="en-US" dirty="0" smtClean="0"/>
              <a:t>performed at </a:t>
            </a:r>
          </a:p>
          <a:p>
            <a:pPr marL="0" indent="0">
              <a:buNone/>
            </a:pPr>
            <a:r>
              <a:rPr lang="en-US" dirty="0" smtClean="0"/>
              <a:t>Genocide Memorial Day </a:t>
            </a:r>
          </a:p>
          <a:p>
            <a:pPr marL="0" indent="0">
              <a:buNone/>
            </a:pPr>
            <a:r>
              <a:rPr lang="en-US" dirty="0" smtClean="0"/>
              <a:t>in London, UK in 2013.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https://youtu.be/CFbzltsNHpo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hlinkClick r:id="rId2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234" y="1765148"/>
            <a:ext cx="5675566" cy="409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8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Think and Discuss</a:t>
            </a:r>
            <a:br>
              <a:rPr lang="en-US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Three questions</a:t>
            </a:r>
            <a:endParaRPr lang="en-US" sz="18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CA" u="sng" dirty="0" smtClean="0"/>
          </a:p>
          <a:p>
            <a:pPr marL="514350" lvl="0" indent="-514350">
              <a:buAutoNum type="arabicPeriod"/>
            </a:pPr>
            <a:r>
              <a:rPr lang="en-CA" dirty="0" smtClean="0"/>
              <a:t>What does Gonzales mean about reframing language?  </a:t>
            </a:r>
          </a:p>
          <a:p>
            <a:pPr marL="0" lvl="0" indent="0">
              <a:buNone/>
            </a:pPr>
            <a:endParaRPr lang="en-GB" dirty="0" smtClean="0"/>
          </a:p>
          <a:p>
            <a:pPr lvl="0"/>
            <a:r>
              <a:rPr lang="en-US" dirty="0" smtClean="0"/>
              <a:t>What examples does the poet give of reframing language?</a:t>
            </a:r>
          </a:p>
          <a:p>
            <a:pPr lvl="0"/>
            <a:r>
              <a:rPr lang="en-US" dirty="0" smtClean="0"/>
              <a:t>What examples of reframing language can you think of?</a:t>
            </a:r>
          </a:p>
          <a:p>
            <a:pPr lvl="0"/>
            <a:r>
              <a:rPr lang="en-US" dirty="0" smtClean="0"/>
              <a:t>What is the difference between calling someone a slave and saying they are enslaved?</a:t>
            </a:r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 startAt="2"/>
            </a:pPr>
            <a:r>
              <a:rPr lang="en-US" dirty="0" smtClean="0"/>
              <a:t>How </a:t>
            </a:r>
            <a:r>
              <a:rPr lang="en-CA" dirty="0" smtClean="0"/>
              <a:t>does reframing apply to what the poet is talking about regarding the burial site?  </a:t>
            </a:r>
          </a:p>
          <a:p>
            <a:pPr marL="0" lvl="0" indent="0">
              <a:buNone/>
            </a:pPr>
            <a:endParaRPr lang="en-GB" dirty="0" smtClean="0"/>
          </a:p>
          <a:p>
            <a:pPr lvl="0"/>
            <a:r>
              <a:rPr lang="en-CA" dirty="0" smtClean="0"/>
              <a:t>How does he feel connected those buried there?</a:t>
            </a:r>
          </a:p>
          <a:p>
            <a:pPr lvl="0"/>
            <a:r>
              <a:rPr lang="en-CA" dirty="0" smtClean="0"/>
              <a:t>Is this a surprise to you? If so, why?  </a:t>
            </a:r>
          </a:p>
          <a:p>
            <a:pPr lvl="0"/>
            <a:r>
              <a:rPr lang="en-GB" dirty="0" smtClean="0"/>
              <a:t>How are those buried there remembered by (</a:t>
            </a:r>
            <a:r>
              <a:rPr lang="en-GB" dirty="0" err="1" smtClean="0"/>
              <a:t>i</a:t>
            </a:r>
            <a:r>
              <a:rPr lang="en-GB" dirty="0" smtClean="0"/>
              <a:t>) society; (ii) the poet?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3. How </a:t>
            </a:r>
            <a:r>
              <a:rPr lang="en-CA" dirty="0" smtClean="0"/>
              <a:t>does the story of those slaves impact the life of the poet and the lives of people of colour today?</a:t>
            </a:r>
          </a:p>
          <a:p>
            <a:pPr marL="0" lvl="0" indent="0">
              <a:buNone/>
            </a:pPr>
            <a:endParaRPr lang="en-CA" dirty="0"/>
          </a:p>
          <a:p>
            <a:r>
              <a:rPr lang="en-CA" dirty="0" smtClean="0"/>
              <a:t>Who is still impacted by the Transatlantic Slave Trade today?</a:t>
            </a:r>
          </a:p>
          <a:p>
            <a:r>
              <a:rPr lang="en-CA" dirty="0" smtClean="0"/>
              <a:t>How does the poet feel impacted?  Who does he say still feels the effects?</a:t>
            </a:r>
          </a:p>
          <a:p>
            <a:r>
              <a:rPr lang="en-CA" dirty="0" smtClean="0"/>
              <a:t>What are these effects?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Verdana" charset="0"/>
                <a:ea typeface="Verdana" charset="0"/>
                <a:cs typeface="Verdana" charset="0"/>
              </a:rPr>
              <a:t>Follow up</a:t>
            </a:r>
            <a:endParaRPr lang="en-US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small groups, research and find about about the work of </a:t>
            </a:r>
            <a:r>
              <a:rPr lang="en-US" dirty="0" err="1" smtClean="0"/>
              <a:t>organisations</a:t>
            </a:r>
            <a:r>
              <a:rPr lang="en-US" dirty="0" smtClean="0"/>
              <a:t> working on the legacy of slavery today</a:t>
            </a:r>
            <a:endParaRPr lang="en-US" dirty="0" smtClean="0"/>
          </a:p>
          <a:p>
            <a:r>
              <a:rPr lang="en-US" dirty="0" smtClean="0"/>
              <a:t>In small groups compose and perform a short poem or piece of prose about the legacy of the Transatlantic Slave Trade</a:t>
            </a:r>
          </a:p>
          <a:p>
            <a:r>
              <a:rPr lang="en-US" dirty="0" smtClean="0"/>
              <a:t>Individually, write 150 </a:t>
            </a:r>
            <a:r>
              <a:rPr lang="mr-IN" dirty="0" smtClean="0"/>
              <a:t>–</a:t>
            </a:r>
            <a:r>
              <a:rPr lang="en-US" dirty="0" smtClean="0"/>
              <a:t> 200 words on the social impact of slavery in today’s world</a:t>
            </a:r>
          </a:p>
          <a:p>
            <a:r>
              <a:rPr lang="en-US" dirty="0" smtClean="0"/>
              <a:t>Individually or in groups ‘reframe’ a phrase or term to do with slavery. Discuss what impact that has on the meaning of the term?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4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Verdana" charset="0"/>
                <a:ea typeface="Verdana" charset="0"/>
                <a:cs typeface="Verdana" charset="0"/>
              </a:rPr>
              <a:t>Bibliography</a:t>
            </a:r>
            <a:endParaRPr lang="en-US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Quraishi</a:t>
            </a:r>
            <a:r>
              <a:rPr lang="en-US" dirty="0" smtClean="0"/>
              <a:t>, Jen. (2010) </a:t>
            </a:r>
            <a:r>
              <a:rPr lang="en-US" dirty="0"/>
              <a:t>Ground Zero’s Slave </a:t>
            </a:r>
            <a:r>
              <a:rPr lang="en-US" dirty="0" smtClean="0"/>
              <a:t>Graves, </a:t>
            </a:r>
            <a:r>
              <a:rPr lang="en-US" dirty="0" smtClean="0">
                <a:hlinkClick r:id="rId2"/>
              </a:rPr>
              <a:t>https://www.motherjones.com/politics/2010/08/ground-zero-was-built-graves-slaves/</a:t>
            </a:r>
            <a:endParaRPr lang="en-US" dirty="0" smtClean="0"/>
          </a:p>
          <a:p>
            <a:r>
              <a:rPr lang="en-US" dirty="0" smtClean="0"/>
              <a:t>Small, Stephen and </a:t>
            </a:r>
            <a:r>
              <a:rPr lang="en-US" dirty="0" err="1" smtClean="0"/>
              <a:t>Hira</a:t>
            </a:r>
            <a:r>
              <a:rPr lang="en-US" dirty="0" smtClean="0"/>
              <a:t>, </a:t>
            </a:r>
            <a:r>
              <a:rPr lang="en-US" dirty="0" err="1" smtClean="0"/>
              <a:t>Sandew</a:t>
            </a:r>
            <a:r>
              <a:rPr lang="en-US" dirty="0" smtClean="0"/>
              <a:t>. (2014) </a:t>
            </a:r>
            <a:r>
              <a:rPr lang="en-US" dirty="0" smtClean="0">
                <a:hlinkClick r:id="rId3"/>
              </a:rPr>
              <a:t>20 Questions and Answers about Dutch Slavery and its Legacy</a:t>
            </a:r>
            <a:r>
              <a:rPr lang="en-US" dirty="0" smtClean="0"/>
              <a:t>, </a:t>
            </a:r>
            <a:r>
              <a:rPr lang="en-US" dirty="0" err="1" smtClean="0"/>
              <a:t>Amrit</a:t>
            </a:r>
            <a:endParaRPr lang="en-US" dirty="0" smtClean="0"/>
          </a:p>
          <a:p>
            <a:r>
              <a:rPr lang="en-US" dirty="0" err="1" smtClean="0"/>
              <a:t>Nimako</a:t>
            </a:r>
            <a:r>
              <a:rPr lang="en-US" dirty="0" smtClean="0"/>
              <a:t>, Kwame and </a:t>
            </a:r>
            <a:r>
              <a:rPr lang="en-US" dirty="0" err="1" smtClean="0"/>
              <a:t>Willemsen</a:t>
            </a:r>
            <a:r>
              <a:rPr lang="en-US" dirty="0" smtClean="0"/>
              <a:t>, Glen (2011) The Dutch Atlantic: Slavery, Emancipation and Liberation, Pluto.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4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69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566</Words>
  <Application>Microsoft Macintosh PowerPoint</Application>
  <PresentationFormat>Widescreen</PresentationFormat>
  <Paragraphs>76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Mangal</vt:lpstr>
      <vt:lpstr>Verdana</vt:lpstr>
      <vt:lpstr>Arial</vt:lpstr>
      <vt:lpstr>Office Theme</vt:lpstr>
      <vt:lpstr>The Legacy of Enslavement</vt:lpstr>
      <vt:lpstr>Listen…</vt:lpstr>
      <vt:lpstr>Mark Gonzales</vt:lpstr>
      <vt:lpstr>Think and Discuss Three questions</vt:lpstr>
      <vt:lpstr>PowerPoint Presentation</vt:lpstr>
      <vt:lpstr>PowerPoint Presentation</vt:lpstr>
      <vt:lpstr>Follow up</vt:lpstr>
      <vt:lpstr>Bibliography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10</cp:revision>
  <dcterms:created xsi:type="dcterms:W3CDTF">2019-01-09T17:20:04Z</dcterms:created>
  <dcterms:modified xsi:type="dcterms:W3CDTF">2019-01-09T18:54:35Z</dcterms:modified>
</cp:coreProperties>
</file>